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1" r:id="rId4"/>
    <p:sldMasterId id="2147483729" r:id="rId5"/>
  </p:sldMasterIdLst>
  <p:notesMasterIdLst>
    <p:notesMasterId r:id="rId36"/>
  </p:notesMasterIdLst>
  <p:sldIdLst>
    <p:sldId id="256" r:id="rId6"/>
    <p:sldId id="402" r:id="rId7"/>
    <p:sldId id="423" r:id="rId8"/>
    <p:sldId id="405" r:id="rId9"/>
    <p:sldId id="258" r:id="rId10"/>
    <p:sldId id="259" r:id="rId11"/>
    <p:sldId id="260" r:id="rId12"/>
    <p:sldId id="261" r:id="rId13"/>
    <p:sldId id="262" r:id="rId14"/>
    <p:sldId id="267" r:id="rId15"/>
    <p:sldId id="268" r:id="rId16"/>
    <p:sldId id="269" r:id="rId17"/>
    <p:sldId id="270" r:id="rId18"/>
    <p:sldId id="271"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406" r:id="rId33"/>
    <p:sldId id="407" r:id="rId34"/>
    <p:sldId id="409" r:id="rId35"/>
  </p:sldIdLst>
  <p:sldSz cx="12188825" cy="6858000"/>
  <p:notesSz cx="6858000" cy="9144000"/>
  <p:embeddedFontLst>
    <p:embeddedFont>
      <p:font typeface="Arial Black" panose="020B0A04020102020204" pitchFamily="34" charset="0"/>
      <p:regular r:id="rId37"/>
      <p:bold r:id="rId38"/>
    </p:embeddedFont>
    <p:embeddedFont>
      <p:font typeface="Cambria" panose="02040503050406030204" pitchFamily="18" charset="0"/>
      <p:regular r:id="rId39"/>
      <p:bold r:id="rId40"/>
      <p:italic r:id="rId41"/>
      <p:boldItalic r:id="rId42"/>
    </p:embeddedFont>
    <p:embeddedFont>
      <p:font typeface="Cooper Black" panose="0208090404030B020404" pitchFamily="18" charset="0"/>
      <p:regular r:id="rId43"/>
    </p:embeddedFont>
    <p:embeddedFont>
      <p:font typeface="Corben" panose="020B0604020202020204" charset="0"/>
      <p:bold r:id="rId44"/>
    </p:embeddedFont>
    <p:embeddedFont>
      <p:font typeface="Gill Sans" panose="020B0604020202020204" charset="0"/>
      <p:regular r:id="rId45"/>
      <p:bold r:id="rId46"/>
    </p:embeddedFont>
    <p:embeddedFont>
      <p:font typeface="Open Sans" panose="020B0606030504020204" pitchFamily="34" charset="0"/>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
      <p:font typeface="Segoe UI Light" panose="020B0502040204020203" pitchFamily="34"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8" y="7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2.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Master" Target="slideMasters/slideMaster5.xml"/><Relationship Id="rId203"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3.xml"/><Relationship Id="rId51" Type="http://schemas.openxmlformats.org/officeDocument/2006/relationships/font" Target="fonts/font15.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5.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4" Type="http://schemas.openxmlformats.org/officeDocument/2006/relationships/slideMaster" Target="slideMasters/slideMaster4.xml"/><Relationship Id="rId9" Type="http://schemas.openxmlformats.org/officeDocument/2006/relationships/slide" Target="slides/slide4.xml"/><Relationship Id="rId207"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https://help.sap.com/docs/BTP/65de2977205c403bbc107264b8eccf4b/144e1733d0d64d58a7176e817fa6aeb3.html</a:t>
            </a:r>
            <a:endParaRPr/>
          </a:p>
        </p:txBody>
      </p:sp>
      <p:sp>
        <p:nvSpPr>
          <p:cNvPr id="843" name="Google Shape;843;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90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154"/>
          <p:cNvSpPr txBox="1">
            <a:spLocks noGrp="1"/>
          </p:cNvSpPr>
          <p:nvPr>
            <p:ph type="title"/>
          </p:nvPr>
        </p:nvSpPr>
        <p:spPr>
          <a:xfrm>
            <a:off x="609441" y="488392"/>
            <a:ext cx="10969943" cy="711081"/>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5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Image">
  <p:cSld name="Cover Image">
    <p:spTree>
      <p:nvGrpSpPr>
        <p:cNvPr id="1" name="Shape 118"/>
        <p:cNvGrpSpPr/>
        <p:nvPr/>
      </p:nvGrpSpPr>
      <p:grpSpPr>
        <a:xfrm>
          <a:off x="0" y="0"/>
          <a:ext cx="0" cy="0"/>
          <a:chOff x="0" y="0"/>
          <a:chExt cx="0" cy="0"/>
        </a:xfrm>
      </p:grpSpPr>
      <p:sp>
        <p:nvSpPr>
          <p:cNvPr id="119" name="Google Shape;119;p155"/>
          <p:cNvSpPr>
            <a:spLocks noGrp="1"/>
          </p:cNvSpPr>
          <p:nvPr>
            <p:ph type="pic" idx="2"/>
          </p:nvPr>
        </p:nvSpPr>
        <p:spPr>
          <a:xfrm>
            <a:off x="0" y="0"/>
            <a:ext cx="12188825" cy="6858000"/>
          </a:xfrm>
          <a:prstGeom prst="rect">
            <a:avLst/>
          </a:prstGeom>
          <a:noFill/>
          <a:ln>
            <a:noFill/>
          </a:ln>
        </p:spPr>
      </p:sp>
      <p:sp>
        <p:nvSpPr>
          <p:cNvPr id="120" name="Google Shape;120;p15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5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3"/>
        <p:cNvGrpSpPr/>
        <p:nvPr/>
      </p:nvGrpSpPr>
      <p:grpSpPr>
        <a:xfrm>
          <a:off x="0" y="0"/>
          <a:ext cx="0" cy="0"/>
          <a:chOff x="0" y="0"/>
          <a:chExt cx="0" cy="0"/>
        </a:xfrm>
      </p:grpSpPr>
      <p:sp>
        <p:nvSpPr>
          <p:cNvPr id="124" name="Google Shape;124;p156"/>
          <p:cNvSpPr/>
          <p:nvPr/>
        </p:nvSpPr>
        <p:spPr>
          <a:xfrm>
            <a:off x="262293" y="-15766"/>
            <a:ext cx="6065243" cy="6890306"/>
          </a:xfrm>
          <a:custGeom>
            <a:avLst/>
            <a:gdLst/>
            <a:ahLst/>
            <a:cxnLst/>
            <a:rect l="l" t="t" r="r" b="b"/>
            <a:pathLst>
              <a:path w="6065243" h="6890306" extrusionOk="0">
                <a:moveTo>
                  <a:pt x="2805601" y="0"/>
                </a:moveTo>
                <a:lnTo>
                  <a:pt x="6065243" y="0"/>
                </a:lnTo>
                <a:lnTo>
                  <a:pt x="3259642" y="6890306"/>
                </a:lnTo>
                <a:lnTo>
                  <a:pt x="0" y="6890306"/>
                </a:lnTo>
                <a:lnTo>
                  <a:pt x="2805601" y="0"/>
                </a:lnTo>
                <a:close/>
              </a:path>
            </a:pathLst>
          </a:custGeom>
          <a:solidFill>
            <a:srgbClr val="F2F2F2">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5" name="Google Shape;125;p156"/>
          <p:cNvSpPr/>
          <p:nvPr/>
        </p:nvSpPr>
        <p:spPr>
          <a:xfrm>
            <a:off x="11244627" y="4641750"/>
            <a:ext cx="944199" cy="2225205"/>
          </a:xfrm>
          <a:custGeom>
            <a:avLst/>
            <a:gdLst/>
            <a:ahLst/>
            <a:cxnLst/>
            <a:rect l="l" t="t" r="r" b="b"/>
            <a:pathLst>
              <a:path w="944199" h="2225205" extrusionOk="0">
                <a:moveTo>
                  <a:pt x="944199" y="0"/>
                </a:moveTo>
                <a:lnTo>
                  <a:pt x="944199" y="2225205"/>
                </a:lnTo>
                <a:lnTo>
                  <a:pt x="0" y="2225205"/>
                </a:lnTo>
                <a:lnTo>
                  <a:pt x="94419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6" name="Google Shape;126;p156"/>
          <p:cNvSpPr txBox="1">
            <a:spLocks noGrp="1"/>
          </p:cNvSpPr>
          <p:nvPr>
            <p:ph type="title"/>
          </p:nvPr>
        </p:nvSpPr>
        <p:spPr>
          <a:xfrm>
            <a:off x="6096000" y="1124744"/>
            <a:ext cx="4318892" cy="1296144"/>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Clr>
                <a:schemeClr val="accent2"/>
              </a:buClr>
              <a:buSzPts val="4000"/>
              <a:buFont typeface="Calibri"/>
              <a:buNone/>
              <a:defRPr sz="4000" b="1">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56"/>
          <p:cNvSpPr/>
          <p:nvPr/>
        </p:nvSpPr>
        <p:spPr>
          <a:xfrm>
            <a:off x="11047863" y="6231003"/>
            <a:ext cx="934541" cy="398360"/>
          </a:xfrm>
          <a:prstGeom prst="parallelogram">
            <a:avLst>
              <a:gd name="adj" fmla="val 40341"/>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 name="Google Shape;128;p156"/>
          <p:cNvSpPr txBox="1">
            <a:spLocks noGrp="1"/>
          </p:cNvSpPr>
          <p:nvPr>
            <p:ph type="ftr" idx="11"/>
          </p:nvPr>
        </p:nvSpPr>
        <p:spPr>
          <a:xfrm>
            <a:off x="8110636" y="6233120"/>
            <a:ext cx="2677919" cy="365125"/>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6"/>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lvl1pPr marL="0" lvl="0" indent="0" algn="ctr">
              <a:spcBef>
                <a:spcPts val="0"/>
              </a:spcBef>
              <a:buNone/>
              <a:defRPr sz="2000" b="1">
                <a:solidFill>
                  <a:schemeClr val="lt1"/>
                </a:solidFill>
                <a:latin typeface="Calibri"/>
                <a:ea typeface="Calibri"/>
                <a:cs typeface="Calibri"/>
                <a:sym typeface="Calibri"/>
              </a:defRPr>
            </a:lvl1pPr>
            <a:lvl2pPr marL="0" lvl="1" indent="0" algn="ctr">
              <a:spcBef>
                <a:spcPts val="0"/>
              </a:spcBef>
              <a:buNone/>
              <a:defRPr sz="2000" b="1">
                <a:solidFill>
                  <a:schemeClr val="lt1"/>
                </a:solidFill>
                <a:latin typeface="Calibri"/>
                <a:ea typeface="Calibri"/>
                <a:cs typeface="Calibri"/>
                <a:sym typeface="Calibri"/>
              </a:defRPr>
            </a:lvl2pPr>
            <a:lvl3pPr marL="0" lvl="2" indent="0" algn="ctr">
              <a:spcBef>
                <a:spcPts val="0"/>
              </a:spcBef>
              <a:buNone/>
              <a:defRPr sz="2000" b="1">
                <a:solidFill>
                  <a:schemeClr val="lt1"/>
                </a:solidFill>
                <a:latin typeface="Calibri"/>
                <a:ea typeface="Calibri"/>
                <a:cs typeface="Calibri"/>
                <a:sym typeface="Calibri"/>
              </a:defRPr>
            </a:lvl3pPr>
            <a:lvl4pPr marL="0" lvl="3" indent="0" algn="ctr">
              <a:spcBef>
                <a:spcPts val="0"/>
              </a:spcBef>
              <a:buNone/>
              <a:defRPr sz="2000" b="1">
                <a:solidFill>
                  <a:schemeClr val="lt1"/>
                </a:solidFill>
                <a:latin typeface="Calibri"/>
                <a:ea typeface="Calibri"/>
                <a:cs typeface="Calibri"/>
                <a:sym typeface="Calibri"/>
              </a:defRPr>
            </a:lvl4pPr>
            <a:lvl5pPr marL="0" lvl="4" indent="0" algn="ctr">
              <a:spcBef>
                <a:spcPts val="0"/>
              </a:spcBef>
              <a:buNone/>
              <a:defRPr sz="2000" b="1">
                <a:solidFill>
                  <a:schemeClr val="lt1"/>
                </a:solidFill>
                <a:latin typeface="Calibri"/>
                <a:ea typeface="Calibri"/>
                <a:cs typeface="Calibri"/>
                <a:sym typeface="Calibri"/>
              </a:defRPr>
            </a:lvl5pPr>
            <a:lvl6pPr marL="0" lvl="5" indent="0" algn="ctr">
              <a:spcBef>
                <a:spcPts val="0"/>
              </a:spcBef>
              <a:buNone/>
              <a:defRPr sz="2000" b="1">
                <a:solidFill>
                  <a:schemeClr val="lt1"/>
                </a:solidFill>
                <a:latin typeface="Calibri"/>
                <a:ea typeface="Calibri"/>
                <a:cs typeface="Calibri"/>
                <a:sym typeface="Calibri"/>
              </a:defRPr>
            </a:lvl6pPr>
            <a:lvl7pPr marL="0" lvl="6" indent="0" algn="ctr">
              <a:spcBef>
                <a:spcPts val="0"/>
              </a:spcBef>
              <a:buNone/>
              <a:defRPr sz="2000" b="1">
                <a:solidFill>
                  <a:schemeClr val="lt1"/>
                </a:solidFill>
                <a:latin typeface="Calibri"/>
                <a:ea typeface="Calibri"/>
                <a:cs typeface="Calibri"/>
                <a:sym typeface="Calibri"/>
              </a:defRPr>
            </a:lvl7pPr>
            <a:lvl8pPr marL="0" lvl="7" indent="0" algn="ctr">
              <a:spcBef>
                <a:spcPts val="0"/>
              </a:spcBef>
              <a:buNone/>
              <a:defRPr sz="2000" b="1">
                <a:solidFill>
                  <a:schemeClr val="lt1"/>
                </a:solidFill>
                <a:latin typeface="Calibri"/>
                <a:ea typeface="Calibri"/>
                <a:cs typeface="Calibri"/>
                <a:sym typeface="Calibri"/>
              </a:defRPr>
            </a:lvl8pPr>
            <a:lvl9pPr marL="0" lvl="8" indent="0" algn="ctr">
              <a:spcBef>
                <a:spcPts val="0"/>
              </a:spcBef>
              <a:buNone/>
              <a:defRPr sz="2000" b="1">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30" name="Google Shape;130;p156"/>
          <p:cNvSpPr txBox="1">
            <a:spLocks noGrp="1"/>
          </p:cNvSpPr>
          <p:nvPr>
            <p:ph type="body" idx="1"/>
          </p:nvPr>
        </p:nvSpPr>
        <p:spPr>
          <a:xfrm>
            <a:off x="6094413" y="2529840"/>
            <a:ext cx="4329112" cy="3459480"/>
          </a:xfrm>
          <a:prstGeom prst="rect">
            <a:avLst/>
          </a:prstGeom>
          <a:noFill/>
          <a:ln>
            <a:noFill/>
          </a:ln>
        </p:spPr>
        <p:txBody>
          <a:bodyPr spcFirstLastPara="1" wrap="square" lIns="121875" tIns="60925" rIns="121875" bIns="60925" anchor="t" anchorCtr="0">
            <a:normAutofit/>
          </a:bodyPr>
          <a:lstStyle>
            <a:lvl1pPr marL="457200" lvl="0" indent="-381000" algn="l">
              <a:spcBef>
                <a:spcPts val="480"/>
              </a:spcBef>
              <a:spcAft>
                <a:spcPts val="0"/>
              </a:spcAft>
              <a:buClr>
                <a:srgbClr val="595959"/>
              </a:buClr>
              <a:buSzPts val="2400"/>
              <a:buFont typeface="Noto Sans Symbols"/>
              <a:buChar char="⮚"/>
              <a:defRPr sz="2400">
                <a:solidFill>
                  <a:srgbClr val="595959"/>
                </a:solidFill>
                <a:latin typeface="Calibri"/>
                <a:ea typeface="Calibri"/>
                <a:cs typeface="Calibri"/>
                <a:sym typeface="Calibri"/>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156"/>
          <p:cNvSpPr>
            <a:spLocks noGrp="1"/>
          </p:cNvSpPr>
          <p:nvPr>
            <p:ph type="pic" idx="2"/>
          </p:nvPr>
        </p:nvSpPr>
        <p:spPr>
          <a:xfrm>
            <a:off x="0" y="476671"/>
            <a:ext cx="5103233" cy="5904656"/>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147"/>
          <p:cNvSpPr/>
          <p:nvPr/>
        </p:nvSpPr>
        <p:spPr>
          <a:xfrm>
            <a:off x="-2889" y="0"/>
            <a:ext cx="5373429" cy="6858001"/>
          </a:xfrm>
          <a:custGeom>
            <a:avLst/>
            <a:gdLst/>
            <a:ahLst/>
            <a:cxnLst/>
            <a:rect l="l" t="t" r="r" b="b"/>
            <a:pathLst>
              <a:path w="5373429" h="6858001" extrusionOk="0">
                <a:moveTo>
                  <a:pt x="0" y="0"/>
                </a:moveTo>
                <a:lnTo>
                  <a:pt x="3009869" y="0"/>
                </a:lnTo>
                <a:lnTo>
                  <a:pt x="3067925" y="33382"/>
                </a:lnTo>
                <a:cubicBezTo>
                  <a:pt x="4450129" y="873229"/>
                  <a:pt x="5373429" y="2393122"/>
                  <a:pt x="5373429" y="4128662"/>
                </a:cubicBezTo>
                <a:cubicBezTo>
                  <a:pt x="5373429" y="5120400"/>
                  <a:pt x="5071943" y="6041721"/>
                  <a:pt x="4555623" y="6805976"/>
                </a:cubicBezTo>
                <a:lnTo>
                  <a:pt x="4518627" y="6858001"/>
                </a:lnTo>
                <a:lnTo>
                  <a:pt x="0" y="6858001"/>
                </a:lnTo>
                <a:close/>
              </a:path>
            </a:pathLst>
          </a:custGeom>
          <a:gradFill>
            <a:gsLst>
              <a:gs pos="0">
                <a:schemeClr val="accent1"/>
              </a:gs>
              <a:gs pos="100000">
                <a:schemeClr val="accent6"/>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1" name="Google Shape;31;p147"/>
          <p:cNvSpPr/>
          <p:nvPr/>
        </p:nvSpPr>
        <p:spPr>
          <a:xfrm>
            <a:off x="1" y="0"/>
            <a:ext cx="4749901" cy="6858000"/>
          </a:xfrm>
          <a:custGeom>
            <a:avLst/>
            <a:gdLst/>
            <a:ahLst/>
            <a:cxnLst/>
            <a:rect l="l" t="t" r="r" b="b"/>
            <a:pathLst>
              <a:path w="4749901" h="6858000" extrusionOk="0">
                <a:moveTo>
                  <a:pt x="0" y="0"/>
                </a:moveTo>
                <a:lnTo>
                  <a:pt x="2930208" y="0"/>
                </a:lnTo>
                <a:lnTo>
                  <a:pt x="3243158" y="234020"/>
                </a:lnTo>
                <a:cubicBezTo>
                  <a:pt x="4163364" y="993441"/>
                  <a:pt x="4749901" y="2142724"/>
                  <a:pt x="4749901" y="3429000"/>
                </a:cubicBezTo>
                <a:cubicBezTo>
                  <a:pt x="4749901" y="4715276"/>
                  <a:pt x="4163364" y="5864559"/>
                  <a:pt x="3243158" y="6623981"/>
                </a:cubicBezTo>
                <a:lnTo>
                  <a:pt x="2930208" y="6858000"/>
                </a:lnTo>
                <a:lnTo>
                  <a:pt x="0" y="6858000"/>
                </a:ln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2" name="Google Shape;32;p147"/>
          <p:cNvSpPr txBox="1">
            <a:spLocks noGrp="1"/>
          </p:cNvSpPr>
          <p:nvPr>
            <p:ph type="title"/>
          </p:nvPr>
        </p:nvSpPr>
        <p:spPr>
          <a:xfrm>
            <a:off x="582007" y="1700808"/>
            <a:ext cx="4432285" cy="1900971"/>
          </a:xfrm>
          <a:prstGeom prst="rect">
            <a:avLst/>
          </a:prstGeom>
          <a:noFill/>
          <a:ln>
            <a:noFill/>
          </a:ln>
        </p:spPr>
        <p:txBody>
          <a:bodyPr spcFirstLastPara="1" wrap="square" lIns="0" tIns="60925" rIns="0" bIns="60925" anchor="b" anchorCtr="0">
            <a:noAutofit/>
          </a:bodyPr>
          <a:lstStyle>
            <a:lvl1pPr lvl="0" algn="l">
              <a:spcBef>
                <a:spcPts val="0"/>
              </a:spcBef>
              <a:spcAft>
                <a:spcPts val="0"/>
              </a:spcAft>
              <a:buClr>
                <a:schemeClr val="lt1"/>
              </a:buClr>
              <a:buSzPts val="4400"/>
              <a:buFont typeface="Quattrocento Sans"/>
              <a:buNone/>
              <a:defRPr sz="4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47"/>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7"/>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7"/>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147"/>
          <p:cNvSpPr txBox="1">
            <a:spLocks noGrp="1"/>
          </p:cNvSpPr>
          <p:nvPr>
            <p:ph type="body" idx="1"/>
          </p:nvPr>
        </p:nvSpPr>
        <p:spPr>
          <a:xfrm>
            <a:off x="582613" y="3602206"/>
            <a:ext cx="3279775" cy="1900237"/>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lt1"/>
              </a:buClr>
              <a:buSzPts val="1600"/>
              <a:buNone/>
              <a:defRPr sz="1600">
                <a:solidFill>
                  <a:schemeClr val="lt1"/>
                </a:solidFill>
              </a:defRPr>
            </a:lvl1pPr>
            <a:lvl2pPr marL="914400" lvl="1" indent="-228600" algn="l">
              <a:spcBef>
                <a:spcPts val="320"/>
              </a:spcBef>
              <a:spcAft>
                <a:spcPts val="0"/>
              </a:spcAft>
              <a:buClr>
                <a:schemeClr val="lt1"/>
              </a:buClr>
              <a:buSzPts val="1600"/>
              <a:buNone/>
              <a:defRPr sz="1600">
                <a:solidFill>
                  <a:schemeClr val="lt1"/>
                </a:solidFill>
              </a:defRPr>
            </a:lvl2pPr>
            <a:lvl3pPr marL="1371600" lvl="2" indent="-228600" algn="l">
              <a:spcBef>
                <a:spcPts val="320"/>
              </a:spcBef>
              <a:spcAft>
                <a:spcPts val="0"/>
              </a:spcAft>
              <a:buClr>
                <a:schemeClr val="lt1"/>
              </a:buClr>
              <a:buSzPts val="1600"/>
              <a:buNone/>
              <a:defRPr sz="1600">
                <a:solidFill>
                  <a:schemeClr val="lt1"/>
                </a:solidFill>
              </a:defRPr>
            </a:lvl3pPr>
            <a:lvl4pPr marL="1828800" lvl="3" indent="-228600" algn="l">
              <a:spcBef>
                <a:spcPts val="320"/>
              </a:spcBef>
              <a:spcAft>
                <a:spcPts val="0"/>
              </a:spcAft>
              <a:buClr>
                <a:schemeClr val="lt1"/>
              </a:buClr>
              <a:buSzPts val="1600"/>
              <a:buNone/>
              <a:defRPr sz="1600">
                <a:solidFill>
                  <a:schemeClr val="lt1"/>
                </a:solidFill>
              </a:defRPr>
            </a:lvl4pPr>
            <a:lvl5pPr marL="2286000" lvl="4" indent="-228600" algn="l">
              <a:spcBef>
                <a:spcPts val="320"/>
              </a:spcBef>
              <a:spcAft>
                <a:spcPts val="0"/>
              </a:spcAft>
              <a:buClr>
                <a:schemeClr val="lt1"/>
              </a:buClr>
              <a:buSzPts val="1600"/>
              <a:buNone/>
              <a:defRPr sz="16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37"/>
        <p:cNvGrpSpPr/>
        <p:nvPr/>
      </p:nvGrpSpPr>
      <p:grpSpPr>
        <a:xfrm>
          <a:off x="0" y="0"/>
          <a:ext cx="0" cy="0"/>
          <a:chOff x="0" y="0"/>
          <a:chExt cx="0" cy="0"/>
        </a:xfrm>
      </p:grpSpPr>
      <p:sp>
        <p:nvSpPr>
          <p:cNvPr id="38" name="Google Shape;38;p148"/>
          <p:cNvSpPr/>
          <p:nvPr/>
        </p:nvSpPr>
        <p:spPr>
          <a:xfrm>
            <a:off x="0" y="0"/>
            <a:ext cx="4619558" cy="6858000"/>
          </a:xfrm>
          <a:prstGeom prst="rect">
            <a:avLst/>
          </a:pr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9" name="Google Shape;39;p148"/>
          <p:cNvSpPr/>
          <p:nvPr/>
        </p:nvSpPr>
        <p:spPr>
          <a:xfrm rot="1478791">
            <a:off x="659862" y="-879949"/>
            <a:ext cx="4884899" cy="6963279"/>
          </a:xfrm>
          <a:custGeom>
            <a:avLst/>
            <a:gdLst/>
            <a:ahLst/>
            <a:cxnLst/>
            <a:rect l="l" t="t" r="r" b="b"/>
            <a:pathLst>
              <a:path w="4884899" h="6963279" extrusionOk="0">
                <a:moveTo>
                  <a:pt x="203954" y="1646235"/>
                </a:moveTo>
                <a:lnTo>
                  <a:pt x="3791945" y="0"/>
                </a:lnTo>
                <a:lnTo>
                  <a:pt x="3856353" y="65510"/>
                </a:lnTo>
                <a:cubicBezTo>
                  <a:pt x="4478833" y="754104"/>
                  <a:pt x="4884899" y="1885242"/>
                  <a:pt x="4884899" y="3163913"/>
                </a:cubicBezTo>
                <a:cubicBezTo>
                  <a:pt x="4884899" y="5262245"/>
                  <a:pt x="3791377" y="6963279"/>
                  <a:pt x="2442450" y="6963279"/>
                </a:cubicBezTo>
                <a:cubicBezTo>
                  <a:pt x="1093522" y="6963279"/>
                  <a:pt x="0" y="5262245"/>
                  <a:pt x="0" y="3163913"/>
                </a:cubicBezTo>
                <a:cubicBezTo>
                  <a:pt x="0" y="2639331"/>
                  <a:pt x="68346" y="2139579"/>
                  <a:pt x="191941" y="1685029"/>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0" name="Google Shape;40;p148"/>
          <p:cNvSpPr/>
          <p:nvPr/>
        </p:nvSpPr>
        <p:spPr>
          <a:xfrm rot="2150186">
            <a:off x="1041565" y="-955093"/>
            <a:ext cx="4536504" cy="6965899"/>
          </a:xfrm>
          <a:custGeom>
            <a:avLst/>
            <a:gdLst/>
            <a:ahLst/>
            <a:cxnLst/>
            <a:rect l="l" t="t" r="r" b="b"/>
            <a:pathLst>
              <a:path w="4536504" h="6965899" extrusionOk="0">
                <a:moveTo>
                  <a:pt x="254007" y="1819471"/>
                </a:moveTo>
                <a:lnTo>
                  <a:pt x="2773388" y="0"/>
                </a:lnTo>
                <a:lnTo>
                  <a:pt x="2942761" y="67744"/>
                </a:lnTo>
                <a:cubicBezTo>
                  <a:pt x="3866095" y="514480"/>
                  <a:pt x="4536504" y="1854207"/>
                  <a:pt x="4536504" y="3437507"/>
                </a:cubicBezTo>
                <a:cubicBezTo>
                  <a:pt x="4536504" y="5386184"/>
                  <a:pt x="3520973" y="6965899"/>
                  <a:pt x="2268252" y="6965899"/>
                </a:cubicBezTo>
                <a:cubicBezTo>
                  <a:pt x="1015531" y="6965899"/>
                  <a:pt x="0" y="5386184"/>
                  <a:pt x="0" y="3437507"/>
                </a:cubicBezTo>
                <a:cubicBezTo>
                  <a:pt x="0" y="2950338"/>
                  <a:pt x="63471" y="2486229"/>
                  <a:pt x="178251" y="2064098"/>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1" name="Google Shape;41;p148"/>
          <p:cNvSpPr/>
          <p:nvPr/>
        </p:nvSpPr>
        <p:spPr>
          <a:xfrm>
            <a:off x="516501" y="0"/>
            <a:ext cx="8834816" cy="6858000"/>
          </a:xfrm>
          <a:custGeom>
            <a:avLst/>
            <a:gdLst/>
            <a:ahLst/>
            <a:cxnLst/>
            <a:rect l="l" t="t" r="r" b="b"/>
            <a:pathLst>
              <a:path w="8834816" h="6858000" extrusionOk="0">
                <a:moveTo>
                  <a:pt x="3199584" y="0"/>
                </a:moveTo>
                <a:lnTo>
                  <a:pt x="5635232" y="0"/>
                </a:lnTo>
                <a:lnTo>
                  <a:pt x="5731010" y="27198"/>
                </a:lnTo>
                <a:cubicBezTo>
                  <a:pt x="7529198" y="586493"/>
                  <a:pt x="8834816" y="2263779"/>
                  <a:pt x="8834816" y="4246008"/>
                </a:cubicBezTo>
                <a:cubicBezTo>
                  <a:pt x="8834816" y="5160884"/>
                  <a:pt x="8556697" y="6010801"/>
                  <a:pt x="8080391" y="6715824"/>
                </a:cubicBezTo>
                <a:lnTo>
                  <a:pt x="7974075" y="6858000"/>
                </a:lnTo>
                <a:lnTo>
                  <a:pt x="860743" y="6858000"/>
                </a:lnTo>
                <a:lnTo>
                  <a:pt x="754425" y="6715824"/>
                </a:lnTo>
                <a:cubicBezTo>
                  <a:pt x="278121" y="6010801"/>
                  <a:pt x="0" y="5160884"/>
                  <a:pt x="0" y="4246008"/>
                </a:cubicBezTo>
                <a:cubicBezTo>
                  <a:pt x="0" y="2263779"/>
                  <a:pt x="1305618" y="586493"/>
                  <a:pt x="3103806" y="271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2" name="Google Shape;42;p148"/>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8"/>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8"/>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48"/>
          <p:cNvSpPr txBox="1">
            <a:spLocks noGrp="1"/>
          </p:cNvSpPr>
          <p:nvPr>
            <p:ph type="title"/>
          </p:nvPr>
        </p:nvSpPr>
        <p:spPr>
          <a:xfrm>
            <a:off x="7534572" y="332656"/>
            <a:ext cx="4044812" cy="19302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46"/>
        <p:cNvGrpSpPr/>
        <p:nvPr/>
      </p:nvGrpSpPr>
      <p:grpSpPr>
        <a:xfrm>
          <a:off x="0" y="0"/>
          <a:ext cx="0" cy="0"/>
          <a:chOff x="0" y="0"/>
          <a:chExt cx="0" cy="0"/>
        </a:xfrm>
      </p:grpSpPr>
      <p:sp>
        <p:nvSpPr>
          <p:cNvPr id="47" name="Google Shape;47;p149"/>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9"/>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49"/>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49"/>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t"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9"/>
          <p:cNvSpPr txBox="1">
            <a:spLocks noGrp="1"/>
          </p:cNvSpPr>
          <p:nvPr>
            <p:ph type="body" idx="1"/>
          </p:nvPr>
        </p:nvSpPr>
        <p:spPr>
          <a:xfrm>
            <a:off x="609600" y="188913"/>
            <a:ext cx="5700713" cy="360362"/>
          </a:xfrm>
          <a:prstGeom prst="rect">
            <a:avLst/>
          </a:prstGeom>
          <a:noFill/>
          <a:ln>
            <a:noFill/>
          </a:ln>
        </p:spPr>
        <p:txBody>
          <a:bodyPr spcFirstLastPara="1" wrap="square" lIns="0" tIns="60925" rIns="0" bIns="60925" anchor="t" anchorCtr="0">
            <a:noAutofit/>
          </a:bodyPr>
          <a:lstStyle>
            <a:lvl1pPr marL="457200" lvl="0" indent="-228600" algn="l">
              <a:spcBef>
                <a:spcPts val="400"/>
              </a:spcBef>
              <a:spcAft>
                <a:spcPts val="0"/>
              </a:spcAft>
              <a:buClr>
                <a:schemeClr val="dk1"/>
              </a:buClr>
              <a:buSzPts val="2000"/>
              <a:buNone/>
              <a:defRPr sz="2000"/>
            </a:lvl1pPr>
            <a:lvl2pPr marL="914400" lvl="1" indent="-228600" algn="l">
              <a:spcBef>
                <a:spcPts val="400"/>
              </a:spcBef>
              <a:spcAft>
                <a:spcPts val="0"/>
              </a:spcAft>
              <a:buClr>
                <a:schemeClr val="dk1"/>
              </a:buClr>
              <a:buSzPts val="2000"/>
              <a:buNone/>
              <a:defRPr sz="2000"/>
            </a:lvl2pPr>
            <a:lvl3pPr marL="1371600" lvl="2" indent="-228600" algn="l">
              <a:spcBef>
                <a:spcPts val="400"/>
              </a:spcBef>
              <a:spcAft>
                <a:spcPts val="0"/>
              </a:spcAft>
              <a:buClr>
                <a:schemeClr val="dk1"/>
              </a:buClr>
              <a:buSzPts val="2000"/>
              <a:buNone/>
              <a:defRPr sz="2000"/>
            </a:lvl3pPr>
            <a:lvl4pPr marL="1828800" lvl="3" indent="-228600" algn="l">
              <a:spcBef>
                <a:spcPts val="400"/>
              </a:spcBef>
              <a:spcAft>
                <a:spcPts val="0"/>
              </a:spcAft>
              <a:buClr>
                <a:schemeClr val="dk1"/>
              </a:buClr>
              <a:buSzPts val="2000"/>
              <a:buNone/>
              <a:defRPr sz="2000"/>
            </a:lvl4pPr>
            <a:lvl5pPr marL="2286000" lvl="4" indent="-228600" algn="l">
              <a:spcBef>
                <a:spcPts val="400"/>
              </a:spcBef>
              <a:spcAft>
                <a:spcPts val="0"/>
              </a:spcAft>
              <a:buClr>
                <a:schemeClr val="dk1"/>
              </a:buClr>
              <a:buSzPts val="2000"/>
              <a:buNone/>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6/11/2024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388185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Title Slide" type="title">
  <p:cSld name="1_Title Slide">
    <p:spTree>
      <p:nvGrpSpPr>
        <p:cNvPr id="1" name="Shape 65"/>
        <p:cNvGrpSpPr/>
        <p:nvPr/>
      </p:nvGrpSpPr>
      <p:grpSpPr>
        <a:xfrm>
          <a:off x="0" y="0"/>
          <a:ext cx="0" cy="0"/>
          <a:chOff x="0" y="0"/>
          <a:chExt cx="0" cy="0"/>
        </a:xfrm>
      </p:grpSpPr>
      <p:sp>
        <p:nvSpPr>
          <p:cNvPr id="66" name="Google Shape;66;p152"/>
          <p:cNvSpPr txBox="1">
            <a:spLocks noGrp="1"/>
          </p:cNvSpPr>
          <p:nvPr>
            <p:ph type="ctrTitle"/>
          </p:nvPr>
        </p:nvSpPr>
        <p:spPr>
          <a:xfrm>
            <a:off x="1523603" y="1121833"/>
            <a:ext cx="9141619" cy="2387600"/>
          </a:xfrm>
          <a:prstGeom prst="rect">
            <a:avLst/>
          </a:prstGeom>
          <a:noFill/>
          <a:ln>
            <a:noFill/>
          </a:ln>
        </p:spPr>
        <p:txBody>
          <a:bodyPr spcFirstLastPara="1" wrap="square" lIns="0" tIns="60925" rIns="0" bIns="60925" anchor="b" anchorCtr="0">
            <a:normAutofit/>
          </a:bodyPr>
          <a:lstStyle>
            <a:lvl1pPr lvl="0" algn="ctr">
              <a:spcBef>
                <a:spcPts val="0"/>
              </a:spcBef>
              <a:spcAft>
                <a:spcPts val="0"/>
              </a:spcAft>
              <a:buClr>
                <a:schemeClr val="accent1"/>
              </a:buClr>
              <a:buSzPts val="7998"/>
              <a:buFont typeface="Quattrocento Sans"/>
              <a:buNone/>
              <a:defRPr sz="7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2"/>
          <p:cNvSpPr txBox="1">
            <a:spLocks noGrp="1"/>
          </p:cNvSpPr>
          <p:nvPr>
            <p:ph type="subTitle" idx="1"/>
          </p:nvPr>
        </p:nvSpPr>
        <p:spPr>
          <a:xfrm>
            <a:off x="1523603" y="3602568"/>
            <a:ext cx="9141619" cy="1655233"/>
          </a:xfrm>
          <a:prstGeom prst="rect">
            <a:avLst/>
          </a:prstGeom>
          <a:noFill/>
          <a:ln>
            <a:noFill/>
          </a:ln>
        </p:spPr>
        <p:txBody>
          <a:bodyPr spcFirstLastPara="1" wrap="square" lIns="0" tIns="60925" rIns="0" bIns="60925" anchor="t" anchorCtr="0">
            <a:normAutofit/>
          </a:bodyPr>
          <a:lstStyle>
            <a:lvl1pPr lvl="0" algn="ctr">
              <a:spcBef>
                <a:spcPts val="640"/>
              </a:spcBef>
              <a:spcAft>
                <a:spcPts val="0"/>
              </a:spcAft>
              <a:buClr>
                <a:schemeClr val="dk1"/>
              </a:buClr>
              <a:buSzPts val="3199"/>
              <a:buNone/>
              <a:defRPr sz="3199"/>
            </a:lvl1pPr>
            <a:lvl2pPr lvl="1" algn="ctr">
              <a:spcBef>
                <a:spcPts val="533"/>
              </a:spcBef>
              <a:spcAft>
                <a:spcPts val="0"/>
              </a:spcAft>
              <a:buClr>
                <a:schemeClr val="dk1"/>
              </a:buClr>
              <a:buSzPts val="2666"/>
              <a:buNone/>
              <a:defRPr sz="2666"/>
            </a:lvl2pPr>
            <a:lvl3pPr lvl="2" algn="ctr">
              <a:spcBef>
                <a:spcPts val="480"/>
              </a:spcBef>
              <a:spcAft>
                <a:spcPts val="0"/>
              </a:spcAft>
              <a:buClr>
                <a:schemeClr val="dk1"/>
              </a:buClr>
              <a:buSzPts val="2399"/>
              <a:buNone/>
              <a:defRPr sz="2399"/>
            </a:lvl3pPr>
            <a:lvl4pPr lvl="3" algn="ctr">
              <a:spcBef>
                <a:spcPts val="427"/>
              </a:spcBef>
              <a:spcAft>
                <a:spcPts val="0"/>
              </a:spcAft>
              <a:buClr>
                <a:schemeClr val="dk1"/>
              </a:buClr>
              <a:buSzPts val="2133"/>
              <a:buNone/>
              <a:defRPr sz="2133"/>
            </a:lvl4pPr>
            <a:lvl5pPr lvl="4" algn="ctr">
              <a:spcBef>
                <a:spcPts val="427"/>
              </a:spcBef>
              <a:spcAft>
                <a:spcPts val="0"/>
              </a:spcAft>
              <a:buClr>
                <a:schemeClr val="dk1"/>
              </a:buClr>
              <a:buSzPts val="2133"/>
              <a:buNone/>
              <a:defRPr sz="2133"/>
            </a:lvl5pPr>
            <a:lvl6pPr lvl="5" algn="ctr">
              <a:spcBef>
                <a:spcPts val="427"/>
              </a:spcBef>
              <a:spcAft>
                <a:spcPts val="0"/>
              </a:spcAft>
              <a:buClr>
                <a:schemeClr val="dk1"/>
              </a:buClr>
              <a:buSzPts val="2133"/>
              <a:buNone/>
              <a:defRPr sz="2133"/>
            </a:lvl6pPr>
            <a:lvl7pPr lvl="6" algn="ctr">
              <a:spcBef>
                <a:spcPts val="427"/>
              </a:spcBef>
              <a:spcAft>
                <a:spcPts val="0"/>
              </a:spcAft>
              <a:buClr>
                <a:schemeClr val="dk1"/>
              </a:buClr>
              <a:buSzPts val="2133"/>
              <a:buNone/>
              <a:defRPr sz="2133"/>
            </a:lvl7pPr>
            <a:lvl8pPr lvl="7" algn="ctr">
              <a:spcBef>
                <a:spcPts val="427"/>
              </a:spcBef>
              <a:spcAft>
                <a:spcPts val="0"/>
              </a:spcAft>
              <a:buClr>
                <a:schemeClr val="dk1"/>
              </a:buClr>
              <a:buSzPts val="2133"/>
              <a:buNone/>
              <a:defRPr sz="2133"/>
            </a:lvl8pPr>
            <a:lvl9pPr lvl="8" algn="ctr">
              <a:spcBef>
                <a:spcPts val="427"/>
              </a:spcBef>
              <a:spcAft>
                <a:spcPts val="0"/>
              </a:spcAft>
              <a:buClr>
                <a:schemeClr val="dk1"/>
              </a:buClr>
              <a:buSzPts val="2133"/>
              <a:buNone/>
              <a:defRPr sz="2133"/>
            </a:lvl9pPr>
          </a:lstStyle>
          <a:p>
            <a:endParaRPr/>
          </a:p>
        </p:txBody>
      </p:sp>
      <p:sp>
        <p:nvSpPr>
          <p:cNvPr id="68" name="Google Shape;68;p152"/>
          <p:cNvSpPr txBox="1">
            <a:spLocks noGrp="1"/>
          </p:cNvSpPr>
          <p:nvPr>
            <p:ph type="dt" idx="10"/>
          </p:nvPr>
        </p:nvSpPr>
        <p:spPr>
          <a:xfrm>
            <a:off x="837982" y="6356351"/>
            <a:ext cx="2742486" cy="366183"/>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52"/>
          <p:cNvSpPr txBox="1">
            <a:spLocks noGrp="1"/>
          </p:cNvSpPr>
          <p:nvPr>
            <p:ph type="ftr" idx="11"/>
          </p:nvPr>
        </p:nvSpPr>
        <p:spPr>
          <a:xfrm>
            <a:off x="4037549" y="6356351"/>
            <a:ext cx="4113728" cy="366183"/>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2"/>
          <p:cNvSpPr txBox="1">
            <a:spLocks noGrp="1"/>
          </p:cNvSpPr>
          <p:nvPr>
            <p:ph type="sldNum" idx="12"/>
          </p:nvPr>
        </p:nvSpPr>
        <p:spPr>
          <a:xfrm>
            <a:off x="8608357" y="6356351"/>
            <a:ext cx="2742486" cy="366183"/>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98604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extLst>
      <p:ext uri="{BB962C8B-B14F-4D97-AF65-F5344CB8AC3E}">
        <p14:creationId xmlns:p14="http://schemas.microsoft.com/office/powerpoint/2010/main" val="31783418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228921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3830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52"/>
        <p:cNvGrpSpPr/>
        <p:nvPr/>
      </p:nvGrpSpPr>
      <p:grpSpPr>
        <a:xfrm>
          <a:off x="0" y="0"/>
          <a:ext cx="0" cy="0"/>
          <a:chOff x="0" y="0"/>
          <a:chExt cx="0" cy="0"/>
        </a:xfrm>
      </p:grpSpPr>
      <p:sp>
        <p:nvSpPr>
          <p:cNvPr id="53" name="Google Shape;53;p150"/>
          <p:cNvSpPr/>
          <p:nvPr/>
        </p:nvSpPr>
        <p:spPr>
          <a:xfrm>
            <a:off x="0" y="5301208"/>
            <a:ext cx="9982844" cy="1556792"/>
          </a:xfrm>
          <a:prstGeom prst="rect">
            <a:avLst/>
          </a:prstGeom>
          <a:solidFill>
            <a:srgbClr val="E2F2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4" name="Google Shape;54;p150"/>
          <p:cNvSpPr/>
          <p:nvPr/>
        </p:nvSpPr>
        <p:spPr>
          <a:xfrm>
            <a:off x="8019064" y="1628800"/>
            <a:ext cx="4169761"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rgbClr val="E3F2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5" name="Google Shape;55;p150"/>
          <p:cNvSpPr/>
          <p:nvPr/>
        </p:nvSpPr>
        <p:spPr>
          <a:xfrm>
            <a:off x="8261267" y="1628800"/>
            <a:ext cx="3927559"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6" name="Google Shape;56;p150"/>
          <p:cNvSpPr txBox="1">
            <a:spLocks noGrp="1"/>
          </p:cNvSpPr>
          <p:nvPr>
            <p:ph type="title"/>
          </p:nvPr>
        </p:nvSpPr>
        <p:spPr>
          <a:xfrm>
            <a:off x="609442" y="274639"/>
            <a:ext cx="4404850" cy="135416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4000"/>
              <a:buFont typeface="Quattrocento Sans"/>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5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50"/>
          <p:cNvSpPr txBox="1">
            <a:spLocks noGrp="1"/>
          </p:cNvSpPr>
          <p:nvPr>
            <p:ph type="body" idx="1"/>
          </p:nvPr>
        </p:nvSpPr>
        <p:spPr>
          <a:xfrm>
            <a:off x="609600" y="1772815"/>
            <a:ext cx="5196780" cy="864097"/>
          </a:xfrm>
          <a:prstGeom prst="rect">
            <a:avLst/>
          </a:prstGeom>
          <a:noFill/>
          <a:ln>
            <a:noFill/>
          </a:ln>
        </p:spPr>
        <p:txBody>
          <a:bodyPr spcFirstLastPara="1" wrap="square" lIns="0" tIns="60925" rIns="0" bIns="60925" anchor="t" anchorCtr="0">
            <a:normAutofit/>
          </a:bodyPr>
          <a:lstStyle>
            <a:lvl1pPr marL="457200" lvl="0" indent="-228600" algn="l">
              <a:spcBef>
                <a:spcPts val="360"/>
              </a:spcBef>
              <a:spcAft>
                <a:spcPts val="0"/>
              </a:spcAft>
              <a:buClr>
                <a:schemeClr val="dk1"/>
              </a:buClr>
              <a:buSzPts val="1800"/>
              <a:buNone/>
              <a:defRPr sz="1800"/>
            </a:lvl1pPr>
            <a:lvl2pPr marL="914400" lvl="1" indent="-228600" algn="l">
              <a:spcBef>
                <a:spcPts val="360"/>
              </a:spcBef>
              <a:spcAft>
                <a:spcPts val="0"/>
              </a:spcAft>
              <a:buClr>
                <a:schemeClr val="dk1"/>
              </a:buClr>
              <a:buSzPts val="1800"/>
              <a:buNone/>
              <a:defRPr sz="1800"/>
            </a:lvl2pPr>
            <a:lvl3pPr marL="1371600" lvl="2" indent="-228600" algn="l">
              <a:spcBef>
                <a:spcPts val="360"/>
              </a:spcBef>
              <a:spcAft>
                <a:spcPts val="0"/>
              </a:spcAft>
              <a:buClr>
                <a:schemeClr val="dk1"/>
              </a:buClr>
              <a:buSzPts val="1800"/>
              <a:buNone/>
              <a:defRPr sz="1800"/>
            </a:lvl3pPr>
            <a:lvl4pPr marL="1828800" lvl="3" indent="-228600" algn="l">
              <a:spcBef>
                <a:spcPts val="360"/>
              </a:spcBef>
              <a:spcAft>
                <a:spcPts val="0"/>
              </a:spcAft>
              <a:buClr>
                <a:schemeClr val="dk1"/>
              </a:buClr>
              <a:buSzPts val="1800"/>
              <a:buNone/>
              <a:defRPr sz="1800"/>
            </a:lvl4pPr>
            <a:lvl5pPr marL="2286000" lvl="4" indent="-228600" algn="l">
              <a:spcBef>
                <a:spcPts val="360"/>
              </a:spcBef>
              <a:spcAft>
                <a:spcPts val="0"/>
              </a:spcAft>
              <a:buClr>
                <a:schemeClr val="dk1"/>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815421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6115914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0"/>
        <p:cNvGrpSpPr/>
        <p:nvPr/>
      </p:nvGrpSpPr>
      <p:grpSpPr>
        <a:xfrm>
          <a:off x="0" y="0"/>
          <a:ext cx="0" cy="0"/>
          <a:chOff x="0" y="0"/>
          <a:chExt cx="0" cy="0"/>
        </a:xfrm>
      </p:grpSpPr>
      <p:sp>
        <p:nvSpPr>
          <p:cNvPr id="431" name="Google Shape;431;p174"/>
          <p:cNvSpPr txBox="1">
            <a:spLocks noGrp="1"/>
          </p:cNvSpPr>
          <p:nvPr>
            <p:ph type="title"/>
          </p:nvPr>
        </p:nvSpPr>
        <p:spPr>
          <a:xfrm>
            <a:off x="831634" y="1709740"/>
            <a:ext cx="10512862"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2" name="Google Shape;432;p174"/>
          <p:cNvSpPr txBox="1">
            <a:spLocks noGrp="1"/>
          </p:cNvSpPr>
          <p:nvPr>
            <p:ph type="body" idx="1"/>
          </p:nvPr>
        </p:nvSpPr>
        <p:spPr>
          <a:xfrm>
            <a:off x="831634" y="4589464"/>
            <a:ext cx="10512862"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399"/>
              <a:buNone/>
              <a:defRPr sz="2399">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3" name="Google Shape;433;p174"/>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p174"/>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5" name="Google Shape;435;p174"/>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831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6"/>
        <p:cNvGrpSpPr/>
        <p:nvPr/>
      </p:nvGrpSpPr>
      <p:grpSpPr>
        <a:xfrm>
          <a:off x="0" y="0"/>
          <a:ext cx="0" cy="0"/>
          <a:chOff x="0" y="0"/>
          <a:chExt cx="0" cy="0"/>
        </a:xfrm>
      </p:grpSpPr>
      <p:sp>
        <p:nvSpPr>
          <p:cNvPr id="437" name="Google Shape;437;p175"/>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175"/>
          <p:cNvSpPr txBox="1">
            <a:spLocks noGrp="1"/>
          </p:cNvSpPr>
          <p:nvPr>
            <p:ph type="body" idx="1"/>
          </p:nvPr>
        </p:nvSpPr>
        <p:spPr>
          <a:xfrm>
            <a:off x="83798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175"/>
          <p:cNvSpPr txBox="1">
            <a:spLocks noGrp="1"/>
          </p:cNvSpPr>
          <p:nvPr>
            <p:ph type="body" idx="2"/>
          </p:nvPr>
        </p:nvSpPr>
        <p:spPr>
          <a:xfrm>
            <a:off x="617059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175"/>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1" name="Google Shape;441;p175"/>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2" name="Google Shape;442;p175"/>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014058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21772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1"/>
        <p:cNvGrpSpPr/>
        <p:nvPr/>
      </p:nvGrpSpPr>
      <p:grpSpPr>
        <a:xfrm>
          <a:off x="0" y="0"/>
          <a:ext cx="0" cy="0"/>
          <a:chOff x="0" y="0"/>
          <a:chExt cx="0" cy="0"/>
        </a:xfrm>
      </p:grpSpPr>
      <p:sp>
        <p:nvSpPr>
          <p:cNvPr id="62" name="Google Shape;62;p15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6/11/2024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2952525"/>
      </p:ext>
    </p:extLst>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iscovery-center.cloud.sap/serviceCatalog?" TargetMode="Externa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https://sap.com/" TargetMode="External"/><Relationship Id="rId2" Type="http://schemas.openxmlformats.org/officeDocument/2006/relationships/notesSlide" Target="../notesSlides/notesSlide15.xml"/><Relationship Id="rId1" Type="http://schemas.openxmlformats.org/officeDocument/2006/relationships/slideLayout" Target="../slideLayouts/slideLayout46.xml"/><Relationship Id="rId5" Type="http://schemas.openxmlformats.org/officeDocument/2006/relationships/image" Target="../media/image28.png"/><Relationship Id="rId4" Type="http://schemas.openxmlformats.org/officeDocument/2006/relationships/hyperlink" Target="https://account.hanatrial.ondemand.com/trial/#/home/tria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hyperlink" Target="https://help.sap.com/docs/sap-btp-abap-environment?locale=en-US" TargetMode="External"/><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3-12/r/eclipse-ide-java-developers" TargetMode="External"/><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hyperlink" Target="https://www.eclipse.org/downloads/packages/release/2023-12/r" TargetMode="External"/><Relationship Id="rId5" Type="http://schemas.openxmlformats.org/officeDocument/2006/relationships/hyperlink" Target="https://docs.microsoft.com/en-US/cpp/windows/latest-supported-vc-redist?view=msvc-170#visual-studio-2013-vc-120" TargetMode="External"/><Relationship Id="rId4" Type="http://schemas.openxmlformats.org/officeDocument/2006/relationships/hyperlink" Target="https://download.oracle.com/java/17/archive/jdk-17.0.10_windows-x64_bin.msi"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kF6L-DQROtYgfvJ2r7uqgDURHEsWs6vV/edit?rtpof=true" TargetMode="External"/><Relationship Id="rId2" Type="http://schemas.openxmlformats.org/officeDocument/2006/relationships/notesSlide" Target="../notesSlides/notesSlide19.xml"/><Relationship Id="rId1" Type="http://schemas.openxmlformats.org/officeDocument/2006/relationships/slideLayout" Target="../slideLayouts/slideLayout46.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23.xml"/><Relationship Id="rId1" Type="http://schemas.openxmlformats.org/officeDocument/2006/relationships/slideLayout" Target="../slideLayouts/slideLayout52.xml"/><Relationship Id="rId5" Type="http://schemas.openxmlformats.org/officeDocument/2006/relationships/image" Target="../media/image28.png"/><Relationship Id="rId4" Type="http://schemas.openxmlformats.org/officeDocument/2006/relationships/hyperlink" Target="https://github.com/SAP-samples/abap-file-uploader"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tiff"/><Relationship Id="rId2" Type="http://schemas.openxmlformats.org/officeDocument/2006/relationships/notesSlide" Target="../notesSlides/notesSlide26.xml"/><Relationship Id="rId1" Type="http://schemas.openxmlformats.org/officeDocument/2006/relationships/slideLayout" Target="../slideLayouts/slideLayout44.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2"/>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ON-PREMISE V/S CLOUD</a:t>
            </a:r>
            <a:endParaRPr dirty="0">
              <a:solidFill>
                <a:srgbClr val="FFC000"/>
              </a:solidFill>
            </a:endParaRPr>
          </a:p>
        </p:txBody>
      </p:sp>
      <p:pic>
        <p:nvPicPr>
          <p:cNvPr id="757" name="Google Shape;757;p12"/>
          <p:cNvPicPr preferRelativeResize="0"/>
          <p:nvPr/>
        </p:nvPicPr>
        <p:blipFill rotWithShape="1">
          <a:blip r:embed="rId3">
            <a:alphaModFix/>
          </a:blip>
          <a:srcRect/>
          <a:stretch/>
        </p:blipFill>
        <p:spPr>
          <a:xfrm>
            <a:off x="655150" y="1472893"/>
            <a:ext cx="2445595" cy="4626446"/>
          </a:xfrm>
          <a:prstGeom prst="rect">
            <a:avLst/>
          </a:prstGeom>
          <a:noFill/>
          <a:ln>
            <a:noFill/>
          </a:ln>
        </p:spPr>
      </p:pic>
      <p:pic>
        <p:nvPicPr>
          <p:cNvPr id="758" name="Google Shape;758;p12" descr="C:\Users\I062040\AppData\Local\Temp\SNAGHTML2c7ed6b0.PNG"/>
          <p:cNvPicPr preferRelativeResize="0"/>
          <p:nvPr/>
        </p:nvPicPr>
        <p:blipFill rotWithShape="1">
          <a:blip r:embed="rId4">
            <a:alphaModFix/>
          </a:blip>
          <a:srcRect/>
          <a:stretch/>
        </p:blipFill>
        <p:spPr>
          <a:xfrm>
            <a:off x="3316941" y="1472893"/>
            <a:ext cx="2708748" cy="4626446"/>
          </a:xfrm>
          <a:prstGeom prst="rect">
            <a:avLst/>
          </a:prstGeom>
          <a:noFill/>
          <a:ln>
            <a:noFill/>
          </a:ln>
        </p:spPr>
      </p:pic>
      <p:pic>
        <p:nvPicPr>
          <p:cNvPr id="759" name="Google Shape;759;p12"/>
          <p:cNvPicPr preferRelativeResize="0"/>
          <p:nvPr/>
        </p:nvPicPr>
        <p:blipFill rotWithShape="1">
          <a:blip r:embed="rId5">
            <a:alphaModFix/>
          </a:blip>
          <a:srcRect/>
          <a:stretch/>
        </p:blipFill>
        <p:spPr>
          <a:xfrm>
            <a:off x="6241884" y="1472893"/>
            <a:ext cx="2773198" cy="4626446"/>
          </a:xfrm>
          <a:prstGeom prst="rect">
            <a:avLst/>
          </a:prstGeom>
          <a:noFill/>
          <a:ln>
            <a:noFill/>
          </a:ln>
        </p:spPr>
      </p:pic>
      <p:pic>
        <p:nvPicPr>
          <p:cNvPr id="760" name="Google Shape;760;p12"/>
          <p:cNvPicPr preferRelativeResize="0"/>
          <p:nvPr/>
        </p:nvPicPr>
        <p:blipFill rotWithShape="1">
          <a:blip r:embed="rId6">
            <a:alphaModFix/>
          </a:blip>
          <a:srcRect/>
          <a:stretch/>
        </p:blipFill>
        <p:spPr>
          <a:xfrm>
            <a:off x="9231277" y="1472893"/>
            <a:ext cx="2369408" cy="4626446"/>
          </a:xfrm>
          <a:prstGeom prst="rect">
            <a:avLst/>
          </a:prstGeom>
          <a:noFill/>
          <a:ln>
            <a:noFill/>
          </a:ln>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1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7"/>
                                        </p:tgtEl>
                                        <p:attrNameLst>
                                          <p:attrName>style.visibility</p:attrName>
                                        </p:attrNameLst>
                                      </p:cBhvr>
                                      <p:to>
                                        <p:strVal val="visible"/>
                                      </p:to>
                                    </p:set>
                                    <p:anim calcmode="lin" valueType="num">
                                      <p:cBhvr additive="base">
                                        <p:cTn id="7" dur="500"/>
                                        <p:tgtEl>
                                          <p:spTgt spid="7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8"/>
                                        </p:tgtEl>
                                        <p:attrNameLst>
                                          <p:attrName>style.visibility</p:attrName>
                                        </p:attrNameLst>
                                      </p:cBhvr>
                                      <p:to>
                                        <p:strVal val="visible"/>
                                      </p:to>
                                    </p:set>
                                    <p:anim calcmode="lin" valueType="num">
                                      <p:cBhvr additive="base">
                                        <p:cTn id="12" dur="500"/>
                                        <p:tgtEl>
                                          <p:spTgt spid="75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59"/>
                                        </p:tgtEl>
                                        <p:attrNameLst>
                                          <p:attrName>style.visibility</p:attrName>
                                        </p:attrNameLst>
                                      </p:cBhvr>
                                      <p:to>
                                        <p:strVal val="visible"/>
                                      </p:to>
                                    </p:set>
                                    <p:anim calcmode="lin" valueType="num">
                                      <p:cBhvr additive="base">
                                        <p:cTn id="17" dur="500"/>
                                        <p:tgtEl>
                                          <p:spTgt spid="75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60"/>
                                        </p:tgtEl>
                                        <p:attrNameLst>
                                          <p:attrName>style.visibility</p:attrName>
                                        </p:attrNameLst>
                                      </p:cBhvr>
                                      <p:to>
                                        <p:strVal val="visible"/>
                                      </p:to>
                                    </p:set>
                                    <p:anim calcmode="lin" valueType="num">
                                      <p:cBhvr additive="base">
                                        <p:cTn id="22" dur="500"/>
                                        <p:tgtEl>
                                          <p:spTgt spid="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3"/>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TYPE OF CLOUD OFFERINGS</a:t>
            </a:r>
            <a:endParaRPr dirty="0">
              <a:solidFill>
                <a:srgbClr val="FFC000"/>
              </a:solidFill>
            </a:endParaRPr>
          </a:p>
        </p:txBody>
      </p:sp>
      <p:grpSp>
        <p:nvGrpSpPr>
          <p:cNvPr id="768" name="Google Shape;768;p13"/>
          <p:cNvGrpSpPr/>
          <p:nvPr/>
        </p:nvGrpSpPr>
        <p:grpSpPr>
          <a:xfrm>
            <a:off x="369350" y="1330003"/>
            <a:ext cx="3936650" cy="944905"/>
            <a:chOff x="674246" y="1335315"/>
            <a:chExt cx="3937675" cy="945151"/>
          </a:xfrm>
        </p:grpSpPr>
        <p:sp>
          <p:nvSpPr>
            <p:cNvPr id="769" name="Google Shape;769;p13"/>
            <p:cNvSpPr/>
            <p:nvPr/>
          </p:nvSpPr>
          <p:spPr>
            <a:xfrm>
              <a:off x="674246"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770" name="Google Shape;770;p13"/>
            <p:cNvSpPr/>
            <p:nvPr/>
          </p:nvSpPr>
          <p:spPr>
            <a:xfrm>
              <a:off x="674246"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sp>
          <p:nvSpPr>
            <p:cNvPr id="771" name="Google Shape;771;p13"/>
            <p:cNvSpPr/>
            <p:nvPr/>
          </p:nvSpPr>
          <p:spPr>
            <a:xfrm>
              <a:off x="2851865" y="1335315"/>
              <a:ext cx="1760056" cy="945150"/>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 As a Service</a:t>
              </a:r>
              <a:endParaRPr/>
            </a:p>
          </p:txBody>
        </p:sp>
      </p:grpSp>
      <p:grpSp>
        <p:nvGrpSpPr>
          <p:cNvPr id="772" name="Google Shape;772;p13"/>
          <p:cNvGrpSpPr/>
          <p:nvPr/>
        </p:nvGrpSpPr>
        <p:grpSpPr>
          <a:xfrm>
            <a:off x="350429" y="2334916"/>
            <a:ext cx="3955570" cy="1949817"/>
            <a:chOff x="655321" y="2340489"/>
            <a:chExt cx="3956600" cy="1950325"/>
          </a:xfrm>
        </p:grpSpPr>
        <p:sp>
          <p:nvSpPr>
            <p:cNvPr id="773" name="Google Shape;773;p13"/>
            <p:cNvSpPr/>
            <p:nvPr/>
          </p:nvSpPr>
          <p:spPr>
            <a:xfrm>
              <a:off x="655321"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774" name="Google Shape;774;p13"/>
            <p:cNvSpPr/>
            <p:nvPr/>
          </p:nvSpPr>
          <p:spPr>
            <a:xfrm>
              <a:off x="655321"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775" name="Google Shape;775;p13"/>
            <p:cNvSpPr/>
            <p:nvPr/>
          </p:nvSpPr>
          <p:spPr>
            <a:xfrm>
              <a:off x="655321"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776" name="Google Shape;776;p13"/>
            <p:cNvSpPr/>
            <p:nvPr/>
          </p:nvSpPr>
          <p:spPr>
            <a:xfrm>
              <a:off x="655321"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777" name="Google Shape;777;p13"/>
            <p:cNvSpPr/>
            <p:nvPr/>
          </p:nvSpPr>
          <p:spPr>
            <a:xfrm>
              <a:off x="2851865"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778" name="Google Shape;778;p13"/>
          <p:cNvGrpSpPr/>
          <p:nvPr/>
        </p:nvGrpSpPr>
        <p:grpSpPr>
          <a:xfrm>
            <a:off x="350429" y="4344739"/>
            <a:ext cx="3955570" cy="1949819"/>
            <a:chOff x="655321" y="4350836"/>
            <a:chExt cx="3956600" cy="1950327"/>
          </a:xfrm>
        </p:grpSpPr>
        <p:sp>
          <p:nvSpPr>
            <p:cNvPr id="779" name="Google Shape;779;p13"/>
            <p:cNvSpPr/>
            <p:nvPr/>
          </p:nvSpPr>
          <p:spPr>
            <a:xfrm>
              <a:off x="655321" y="5858599"/>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780" name="Google Shape;780;p13"/>
            <p:cNvSpPr/>
            <p:nvPr/>
          </p:nvSpPr>
          <p:spPr>
            <a:xfrm>
              <a:off x="655321" y="5356010"/>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781" name="Google Shape;781;p13"/>
            <p:cNvSpPr/>
            <p:nvPr/>
          </p:nvSpPr>
          <p:spPr>
            <a:xfrm>
              <a:off x="655321" y="4853423"/>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782" name="Google Shape;782;p13"/>
            <p:cNvSpPr/>
            <p:nvPr/>
          </p:nvSpPr>
          <p:spPr>
            <a:xfrm>
              <a:off x="655321" y="4350836"/>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783" name="Google Shape;783;p13"/>
            <p:cNvSpPr/>
            <p:nvPr/>
          </p:nvSpPr>
          <p:spPr>
            <a:xfrm>
              <a:off x="2851865" y="4350837"/>
              <a:ext cx="1760056" cy="1950325"/>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Infrastructure as a Service</a:t>
              </a:r>
              <a:endParaRPr/>
            </a:p>
          </p:txBody>
        </p:sp>
      </p:grpSp>
      <p:sp>
        <p:nvSpPr>
          <p:cNvPr id="784" name="Google Shape;784;p13"/>
          <p:cNvSpPr/>
          <p:nvPr/>
        </p:nvSpPr>
        <p:spPr>
          <a:xfrm>
            <a:off x="4382885" y="1330002"/>
            <a:ext cx="1759598" cy="4964555"/>
          </a:xfrm>
          <a:prstGeom prst="rect">
            <a:avLst/>
          </a:prstGeom>
          <a:solidFill>
            <a:srgbClr val="DDD9C3"/>
          </a:solidFill>
          <a:ln w="19050" cap="flat" cmpd="sng">
            <a:solidFill>
              <a:srgbClr val="A7ABB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nvGrpSpPr>
          <p:cNvPr id="785" name="Google Shape;785;p13"/>
          <p:cNvGrpSpPr/>
          <p:nvPr/>
        </p:nvGrpSpPr>
        <p:grpSpPr>
          <a:xfrm>
            <a:off x="6219368" y="1330004"/>
            <a:ext cx="1759598" cy="4964553"/>
            <a:chOff x="6525789" y="1335316"/>
            <a:chExt cx="1760056" cy="4965846"/>
          </a:xfrm>
        </p:grpSpPr>
        <p:sp>
          <p:nvSpPr>
            <p:cNvPr id="786" name="Google Shape;786;p13"/>
            <p:cNvSpPr/>
            <p:nvPr/>
          </p:nvSpPr>
          <p:spPr>
            <a:xfrm>
              <a:off x="6525789" y="4350837"/>
              <a:ext cx="1760056" cy="1950325"/>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87" name="Google Shape;787;p13"/>
            <p:cNvSpPr/>
            <p:nvPr/>
          </p:nvSpPr>
          <p:spPr>
            <a:xfrm>
              <a:off x="6525789" y="1335316"/>
              <a:ext cx="1760056" cy="295549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grpSp>
        <p:nvGrpSpPr>
          <p:cNvPr id="788" name="Google Shape;788;p13"/>
          <p:cNvGrpSpPr/>
          <p:nvPr/>
        </p:nvGrpSpPr>
        <p:grpSpPr>
          <a:xfrm>
            <a:off x="8055852" y="1330004"/>
            <a:ext cx="1759598" cy="4964553"/>
            <a:chOff x="8362751" y="1335316"/>
            <a:chExt cx="1760056" cy="4965846"/>
          </a:xfrm>
        </p:grpSpPr>
        <p:sp>
          <p:nvSpPr>
            <p:cNvPr id="789" name="Google Shape;789;p13"/>
            <p:cNvSpPr/>
            <p:nvPr/>
          </p:nvSpPr>
          <p:spPr>
            <a:xfrm>
              <a:off x="8362751" y="2340489"/>
              <a:ext cx="1760056" cy="3960673"/>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90" name="Google Shape;790;p13"/>
            <p:cNvSpPr/>
            <p:nvPr/>
          </p:nvSpPr>
          <p:spPr>
            <a:xfrm>
              <a:off x="8362751" y="1335316"/>
              <a:ext cx="1760056" cy="94708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sp>
        <p:nvSpPr>
          <p:cNvPr id="791" name="Google Shape;791;p13"/>
          <p:cNvSpPr/>
          <p:nvPr/>
        </p:nvSpPr>
        <p:spPr>
          <a:xfrm>
            <a:off x="9892338" y="1330003"/>
            <a:ext cx="1759598" cy="4943840"/>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 Managed</a:t>
            </a:r>
            <a:endParaRPr/>
          </a:p>
        </p:txBody>
      </p:sp>
      <p:sp>
        <p:nvSpPr>
          <p:cNvPr id="2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
                                        </p:tgtEl>
                                        <p:attrNameLst>
                                          <p:attrName>style.visibility</p:attrName>
                                        </p:attrNameLst>
                                      </p:cBhvr>
                                      <p:to>
                                        <p:strVal val="visible"/>
                                      </p:to>
                                    </p:set>
                                    <p:anim calcmode="lin" valueType="num">
                                      <p:cBhvr additive="base">
                                        <p:cTn id="7" dur="500"/>
                                        <p:tgtEl>
                                          <p:spTgt spid="77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72"/>
                                        </p:tgtEl>
                                        <p:attrNameLst>
                                          <p:attrName>style.visibility</p:attrName>
                                        </p:attrNameLst>
                                      </p:cBhvr>
                                      <p:to>
                                        <p:strVal val="visible"/>
                                      </p:to>
                                    </p:set>
                                    <p:anim calcmode="lin" valueType="num">
                                      <p:cBhvr additive="base">
                                        <p:cTn id="12" dur="500"/>
                                        <p:tgtEl>
                                          <p:spTgt spid="77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8"/>
                                        </p:tgtEl>
                                        <p:attrNameLst>
                                          <p:attrName>style.visibility</p:attrName>
                                        </p:attrNameLst>
                                      </p:cBhvr>
                                      <p:to>
                                        <p:strVal val="visible"/>
                                      </p:to>
                                    </p:set>
                                    <p:anim calcmode="lin" valueType="num">
                                      <p:cBhvr additive="base">
                                        <p:cTn id="17" dur="500"/>
                                        <p:tgtEl>
                                          <p:spTgt spid="76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4"/>
                                        </p:tgtEl>
                                        <p:attrNameLst>
                                          <p:attrName>style.visibility</p:attrName>
                                        </p:attrNameLst>
                                      </p:cBhvr>
                                      <p:to>
                                        <p:strVal val="visible"/>
                                      </p:to>
                                    </p:set>
                                    <p:anim calcmode="lin" valueType="num">
                                      <p:cBhvr additive="base">
                                        <p:cTn id="22" dur="500"/>
                                        <p:tgtEl>
                                          <p:spTgt spid="78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85"/>
                                        </p:tgtEl>
                                        <p:attrNameLst>
                                          <p:attrName>style.visibility</p:attrName>
                                        </p:attrNameLst>
                                      </p:cBhvr>
                                      <p:to>
                                        <p:strVal val="visible"/>
                                      </p:to>
                                    </p:set>
                                    <p:anim calcmode="lin" valueType="num">
                                      <p:cBhvr additive="base">
                                        <p:cTn id="27" dur="500"/>
                                        <p:tgtEl>
                                          <p:spTgt spid="78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88"/>
                                        </p:tgtEl>
                                        <p:attrNameLst>
                                          <p:attrName>style.visibility</p:attrName>
                                        </p:attrNameLst>
                                      </p:cBhvr>
                                      <p:to>
                                        <p:strVal val="visible"/>
                                      </p:to>
                                    </p:set>
                                    <p:anim calcmode="lin" valueType="num">
                                      <p:cBhvr additive="base">
                                        <p:cTn id="32" dur="500"/>
                                        <p:tgtEl>
                                          <p:spTgt spid="78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91"/>
                                        </p:tgtEl>
                                        <p:attrNameLst>
                                          <p:attrName>style.visibility</p:attrName>
                                        </p:attrNameLst>
                                      </p:cBhvr>
                                      <p:to>
                                        <p:strVal val="visible"/>
                                      </p:to>
                                    </p:set>
                                    <p:anim calcmode="lin" valueType="num">
                                      <p:cBhvr additive="base">
                                        <p:cTn id="37" dur="500"/>
                                        <p:tgtEl>
                                          <p:spTgt spid="7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4"/>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WHAT IS SAP CLOUD FOUNDRY?</a:t>
            </a:r>
            <a:endParaRPr dirty="0">
              <a:solidFill>
                <a:srgbClr val="FFC000"/>
              </a:solidFill>
            </a:endParaRPr>
          </a:p>
        </p:txBody>
      </p:sp>
      <p:sp>
        <p:nvSpPr>
          <p:cNvPr id="799" name="Google Shape;799;p14"/>
          <p:cNvSpPr/>
          <p:nvPr/>
        </p:nvSpPr>
        <p:spPr>
          <a:xfrm>
            <a:off x="9581155" y="2171936"/>
            <a:ext cx="2132581" cy="3938928"/>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1" i="0" u="none" strike="noStrike" cap="none">
              <a:solidFill>
                <a:srgbClr val="000000"/>
              </a:solidFill>
              <a:latin typeface="Calibri"/>
              <a:ea typeface="Calibri"/>
              <a:cs typeface="Calibri"/>
              <a:sym typeface="Calibri"/>
            </a:endParaRPr>
          </a:p>
        </p:txBody>
      </p:sp>
      <p:grpSp>
        <p:nvGrpSpPr>
          <p:cNvPr id="800" name="Google Shape;800;p14"/>
          <p:cNvGrpSpPr/>
          <p:nvPr/>
        </p:nvGrpSpPr>
        <p:grpSpPr>
          <a:xfrm>
            <a:off x="3088083" y="1167025"/>
            <a:ext cx="2119086" cy="944905"/>
            <a:chOff x="3149848" y="1335315"/>
            <a:chExt cx="2119638" cy="945151"/>
          </a:xfrm>
        </p:grpSpPr>
        <p:sp>
          <p:nvSpPr>
            <p:cNvPr id="801" name="Google Shape;801;p14"/>
            <p:cNvSpPr/>
            <p:nvPr/>
          </p:nvSpPr>
          <p:spPr>
            <a:xfrm>
              <a:off x="3149848"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02" name="Google Shape;802;p14"/>
            <p:cNvSpPr/>
            <p:nvPr/>
          </p:nvSpPr>
          <p:spPr>
            <a:xfrm>
              <a:off x="3149848"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grpSp>
        <p:nvGrpSpPr>
          <p:cNvPr id="803" name="Google Shape;803;p14"/>
          <p:cNvGrpSpPr/>
          <p:nvPr/>
        </p:nvGrpSpPr>
        <p:grpSpPr>
          <a:xfrm>
            <a:off x="3069163" y="2171937"/>
            <a:ext cx="3955570" cy="1949817"/>
            <a:chOff x="3130923" y="2340489"/>
            <a:chExt cx="3956600" cy="1950325"/>
          </a:xfrm>
        </p:grpSpPr>
        <p:sp>
          <p:nvSpPr>
            <p:cNvPr id="804" name="Google Shape;804;p14"/>
            <p:cNvSpPr/>
            <p:nvPr/>
          </p:nvSpPr>
          <p:spPr>
            <a:xfrm>
              <a:off x="3130923"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805" name="Google Shape;805;p14"/>
            <p:cNvSpPr/>
            <p:nvPr/>
          </p:nvSpPr>
          <p:spPr>
            <a:xfrm>
              <a:off x="3130923"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806" name="Google Shape;806;p14"/>
            <p:cNvSpPr/>
            <p:nvPr/>
          </p:nvSpPr>
          <p:spPr>
            <a:xfrm>
              <a:off x="3130923"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807" name="Google Shape;807;p14"/>
            <p:cNvSpPr/>
            <p:nvPr/>
          </p:nvSpPr>
          <p:spPr>
            <a:xfrm>
              <a:off x="3130923"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808" name="Google Shape;808;p14"/>
            <p:cNvSpPr/>
            <p:nvPr/>
          </p:nvSpPr>
          <p:spPr>
            <a:xfrm>
              <a:off x="5327467"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809" name="Google Shape;809;p14"/>
          <p:cNvGrpSpPr/>
          <p:nvPr/>
        </p:nvGrpSpPr>
        <p:grpSpPr>
          <a:xfrm>
            <a:off x="3069163" y="4181760"/>
            <a:ext cx="3955570" cy="1949819"/>
            <a:chOff x="3130923" y="4350836"/>
            <a:chExt cx="3956600" cy="1950327"/>
          </a:xfrm>
        </p:grpSpPr>
        <p:sp>
          <p:nvSpPr>
            <p:cNvPr id="810" name="Google Shape;810;p14"/>
            <p:cNvSpPr/>
            <p:nvPr/>
          </p:nvSpPr>
          <p:spPr>
            <a:xfrm>
              <a:off x="3130923" y="5858599"/>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811" name="Google Shape;811;p14"/>
            <p:cNvSpPr/>
            <p:nvPr/>
          </p:nvSpPr>
          <p:spPr>
            <a:xfrm>
              <a:off x="3130923" y="5356010"/>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812" name="Google Shape;812;p14"/>
            <p:cNvSpPr/>
            <p:nvPr/>
          </p:nvSpPr>
          <p:spPr>
            <a:xfrm>
              <a:off x="3130923" y="4853423"/>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813" name="Google Shape;813;p14"/>
            <p:cNvSpPr/>
            <p:nvPr/>
          </p:nvSpPr>
          <p:spPr>
            <a:xfrm>
              <a:off x="3130923" y="4350836"/>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814" name="Google Shape;814;p14"/>
            <p:cNvSpPr/>
            <p:nvPr/>
          </p:nvSpPr>
          <p:spPr>
            <a:xfrm>
              <a:off x="5327467" y="4350837"/>
              <a:ext cx="1760056" cy="1950325"/>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Infrastructure as a Service</a:t>
              </a:r>
              <a:endParaRPr/>
            </a:p>
          </p:txBody>
        </p:sp>
      </p:grpSp>
      <p:sp>
        <p:nvSpPr>
          <p:cNvPr id="815" name="Google Shape;815;p14"/>
          <p:cNvSpPr/>
          <p:nvPr/>
        </p:nvSpPr>
        <p:spPr>
          <a:xfrm>
            <a:off x="2485782" y="2187172"/>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16" name="Google Shape;816;p14"/>
          <p:cNvSpPr txBox="1"/>
          <p:nvPr/>
        </p:nvSpPr>
        <p:spPr>
          <a:xfrm>
            <a:off x="684550" y="2423608"/>
            <a:ext cx="1705204" cy="16311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SAP implementing open source CF</a:t>
            </a:r>
            <a:endParaRPr sz="1200" dirty="0"/>
          </a:p>
        </p:txBody>
      </p:sp>
      <p:sp>
        <p:nvSpPr>
          <p:cNvPr id="817" name="Google Shape;817;p14"/>
          <p:cNvSpPr txBox="1"/>
          <p:nvPr/>
        </p:nvSpPr>
        <p:spPr>
          <a:xfrm>
            <a:off x="684550" y="4256136"/>
            <a:ext cx="1705204" cy="193895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Infrastructure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providers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Data Centers</a:t>
            </a:r>
            <a:endParaRPr sz="20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Service Portfolio</a:t>
            </a:r>
            <a:endParaRPr sz="2000" b="0" i="0" u="none" strike="noStrike" cap="none" dirty="0">
              <a:solidFill>
                <a:srgbClr val="000000"/>
              </a:solidFill>
              <a:latin typeface="Calibri"/>
              <a:ea typeface="Calibri"/>
              <a:cs typeface="Calibri"/>
              <a:sym typeface="Calibri"/>
            </a:endParaRPr>
          </a:p>
        </p:txBody>
      </p:sp>
      <p:pic>
        <p:nvPicPr>
          <p:cNvPr id="818" name="Google Shape;818;p14" descr="SAP - Wikipedia"/>
          <p:cNvPicPr preferRelativeResize="0"/>
          <p:nvPr/>
        </p:nvPicPr>
        <p:blipFill rotWithShape="1">
          <a:blip r:embed="rId5">
            <a:alphaModFix/>
          </a:blip>
          <a:srcRect/>
          <a:stretch/>
        </p:blipFill>
        <p:spPr>
          <a:xfrm>
            <a:off x="10148969" y="2509203"/>
            <a:ext cx="996953" cy="508447"/>
          </a:xfrm>
          <a:prstGeom prst="rect">
            <a:avLst/>
          </a:prstGeom>
          <a:noFill/>
          <a:ln>
            <a:noFill/>
          </a:ln>
        </p:spPr>
      </p:pic>
      <p:pic>
        <p:nvPicPr>
          <p:cNvPr id="819" name="Google Shape;819;p14" descr="StrongLoop - Deploying LoopBack mBaaS on Cloud Foundry"/>
          <p:cNvPicPr preferRelativeResize="0"/>
          <p:nvPr/>
        </p:nvPicPr>
        <p:blipFill rotWithShape="1">
          <a:blip r:embed="rId6">
            <a:alphaModFix/>
          </a:blip>
          <a:srcRect/>
          <a:stretch/>
        </p:blipFill>
        <p:spPr>
          <a:xfrm>
            <a:off x="10148969" y="3396533"/>
            <a:ext cx="996953" cy="996953"/>
          </a:xfrm>
          <a:prstGeom prst="rect">
            <a:avLst/>
          </a:prstGeom>
          <a:noFill/>
          <a:ln>
            <a:noFill/>
          </a:ln>
        </p:spPr>
      </p:pic>
      <p:pic>
        <p:nvPicPr>
          <p:cNvPr id="820" name="Google Shape;820;p14" descr="2018-11-07 Cloud Providers Comparison for IoT Applications: Amazon vs.  Microsoft vs. Google | ThingForward"/>
          <p:cNvPicPr preferRelativeResize="0"/>
          <p:nvPr/>
        </p:nvPicPr>
        <p:blipFill rotWithShape="1">
          <a:blip r:embed="rId7">
            <a:alphaModFix/>
          </a:blip>
          <a:srcRect/>
          <a:stretch/>
        </p:blipFill>
        <p:spPr>
          <a:xfrm>
            <a:off x="9707616" y="4772369"/>
            <a:ext cx="1879659" cy="1074930"/>
          </a:xfrm>
          <a:prstGeom prst="rect">
            <a:avLst/>
          </a:prstGeom>
          <a:noFill/>
          <a:ln>
            <a:noFill/>
          </a:ln>
        </p:spPr>
      </p:pic>
      <p:sp>
        <p:nvSpPr>
          <p:cNvPr id="821" name="Google Shape;821;p14"/>
          <p:cNvSpPr/>
          <p:nvPr/>
        </p:nvSpPr>
        <p:spPr>
          <a:xfrm>
            <a:off x="8723585" y="1430526"/>
            <a:ext cx="766418" cy="417902"/>
          </a:xfrm>
          <a:prstGeom prst="rightArrow">
            <a:avLst>
              <a:gd name="adj1" fmla="val 50000"/>
              <a:gd name="adj2" fmla="val 50000"/>
            </a:avLst>
          </a:prstGeom>
          <a:solidFill>
            <a:srgbClr val="1F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FFFFF"/>
              </a:solidFill>
              <a:latin typeface="Calibri"/>
              <a:ea typeface="Calibri"/>
              <a:cs typeface="Calibri"/>
              <a:sym typeface="Calibri"/>
            </a:endParaRPr>
          </a:p>
        </p:txBody>
      </p:sp>
      <p:sp>
        <p:nvSpPr>
          <p:cNvPr id="822" name="Google Shape;822;p14"/>
          <p:cNvSpPr txBox="1"/>
          <p:nvPr/>
        </p:nvSpPr>
        <p:spPr>
          <a:xfrm>
            <a:off x="7361837" y="3005702"/>
            <a:ext cx="1950212" cy="3783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399"/>
              <a:buFont typeface="Calibri"/>
              <a:buNone/>
            </a:pPr>
            <a:r>
              <a:rPr lang="en-US" sz="2399" b="0" i="0" u="none" strike="noStrike" cap="none">
                <a:solidFill>
                  <a:srgbClr val="000000"/>
                </a:solidFill>
                <a:latin typeface="Calibri"/>
                <a:ea typeface="Calibri"/>
                <a:cs typeface="Calibri"/>
                <a:sym typeface="Calibri"/>
              </a:rPr>
              <a:t>Fully ready landscape with reusable services</a:t>
            </a:r>
            <a:endParaRPr/>
          </a:p>
          <a:p>
            <a:pPr marL="0" marR="0" lvl="0" indent="0" algn="l"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Scalability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Elasticity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Low TCO</a:t>
            </a:r>
            <a:endParaRPr/>
          </a:p>
          <a:p>
            <a:pPr marL="285664" marR="0" lvl="0" indent="-133327" algn="l" rtl="0">
              <a:lnSpc>
                <a:spcPct val="100000"/>
              </a:lnSpc>
              <a:spcBef>
                <a:spcPts val="0"/>
              </a:spcBef>
              <a:spcAft>
                <a:spcPts val="0"/>
              </a:spcAft>
              <a:buClr>
                <a:schemeClr val="dk1"/>
              </a:buClr>
              <a:buSzPts val="2399"/>
              <a:buFont typeface="Arial"/>
              <a:buNone/>
            </a:pPr>
            <a:endParaRPr sz="2399" b="0" i="0" u="none" strike="noStrike" cap="none">
              <a:solidFill>
                <a:srgbClr val="000000"/>
              </a:solidFill>
              <a:latin typeface="Calibri"/>
              <a:ea typeface="Calibri"/>
              <a:cs typeface="Calibri"/>
              <a:sym typeface="Calibri"/>
            </a:endParaRPr>
          </a:p>
        </p:txBody>
      </p:sp>
      <p:sp>
        <p:nvSpPr>
          <p:cNvPr id="823" name="Google Shape;823;p14"/>
          <p:cNvSpPr/>
          <p:nvPr/>
        </p:nvSpPr>
        <p:spPr>
          <a:xfrm>
            <a:off x="2485782" y="4158164"/>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24" name="Google Shape;824;p14"/>
          <p:cNvSpPr/>
          <p:nvPr/>
        </p:nvSpPr>
        <p:spPr>
          <a:xfrm>
            <a:off x="9024087" y="2159988"/>
            <a:ext cx="492037" cy="3947992"/>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grpSp>
        <p:nvGrpSpPr>
          <p:cNvPr id="825" name="Google Shape;825;p14"/>
          <p:cNvGrpSpPr/>
          <p:nvPr/>
        </p:nvGrpSpPr>
        <p:grpSpPr>
          <a:xfrm>
            <a:off x="9594649" y="1167025"/>
            <a:ext cx="2119086" cy="944905"/>
            <a:chOff x="9658109" y="1335315"/>
            <a:chExt cx="2119638" cy="945151"/>
          </a:xfrm>
        </p:grpSpPr>
        <p:sp>
          <p:nvSpPr>
            <p:cNvPr id="826" name="Google Shape;826;p14"/>
            <p:cNvSpPr/>
            <p:nvPr/>
          </p:nvSpPr>
          <p:spPr>
            <a:xfrm>
              <a:off x="9658109"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27" name="Google Shape;827;p14"/>
            <p:cNvSpPr/>
            <p:nvPr/>
          </p:nvSpPr>
          <p:spPr>
            <a:xfrm>
              <a:off x="9658109"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pic>
        <p:nvPicPr>
          <p:cNvPr id="828" name="Google Shape;828;p14" descr="Developer Icon of Flat style - Available in SVG, PNG, EPS, AI &amp; Icon fonts"/>
          <p:cNvPicPr preferRelativeResize="0"/>
          <p:nvPr/>
        </p:nvPicPr>
        <p:blipFill rotWithShape="1">
          <a:blip r:embed="rId8">
            <a:alphaModFix/>
          </a:blip>
          <a:srcRect/>
          <a:stretch/>
        </p:blipFill>
        <p:spPr>
          <a:xfrm>
            <a:off x="7302620" y="999890"/>
            <a:ext cx="1264262" cy="1264262"/>
          </a:xfrm>
          <a:prstGeom prst="rect">
            <a:avLst/>
          </a:prstGeom>
          <a:noFill/>
          <a:ln>
            <a:noFill/>
          </a:ln>
        </p:spPr>
      </p:pic>
      <p:sp>
        <p:nvSpPr>
          <p:cNvPr id="3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 calcmode="lin" valueType="num">
                                      <p:cBhvr additive="base">
                                        <p:cTn id="7" dur="500"/>
                                        <p:tgtEl>
                                          <p:spTgt spid="80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803"/>
                                        </p:tgtEl>
                                        <p:attrNameLst>
                                          <p:attrName>style.visibility</p:attrName>
                                        </p:attrNameLst>
                                      </p:cBhvr>
                                      <p:to>
                                        <p:strVal val="visible"/>
                                      </p:to>
                                    </p:set>
                                    <p:anim calcmode="lin" valueType="num">
                                      <p:cBhvr additive="base">
                                        <p:cTn id="10" dur="500"/>
                                        <p:tgtEl>
                                          <p:spTgt spid="80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00"/>
                                        </p:tgtEl>
                                        <p:attrNameLst>
                                          <p:attrName>style.visibility</p:attrName>
                                        </p:attrNameLst>
                                      </p:cBhvr>
                                      <p:to>
                                        <p:strVal val="visible"/>
                                      </p:to>
                                    </p:set>
                                    <p:anim calcmode="lin" valueType="num">
                                      <p:cBhvr additive="base">
                                        <p:cTn id="13" dur="500"/>
                                        <p:tgtEl>
                                          <p:spTgt spid="80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25"/>
                                        </p:tgtEl>
                                        <p:attrNameLst>
                                          <p:attrName>style.visibility</p:attrName>
                                        </p:attrNameLst>
                                      </p:cBhvr>
                                      <p:to>
                                        <p:strVal val="visible"/>
                                      </p:to>
                                    </p:set>
                                    <p:anim calcmode="lin" valueType="num">
                                      <p:cBhvr additive="base">
                                        <p:cTn id="16" dur="500"/>
                                        <p:tgtEl>
                                          <p:spTgt spid="8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3"/>
        <p:cNvGrpSpPr/>
        <p:nvPr/>
      </p:nvGrpSpPr>
      <p:grpSpPr>
        <a:xfrm>
          <a:off x="0" y="0"/>
          <a:ext cx="0" cy="0"/>
          <a:chOff x="0" y="0"/>
          <a:chExt cx="0" cy="0"/>
        </a:xfrm>
      </p:grpSpPr>
      <p:sp>
        <p:nvSpPr>
          <p:cNvPr id="834" name="Google Shape;834;p15"/>
          <p:cNvSpPr txBox="1"/>
          <p:nvPr/>
        </p:nvSpPr>
        <p:spPr>
          <a:xfrm>
            <a:off x="208188" y="93222"/>
            <a:ext cx="1121481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22C60"/>
              </a:buClr>
              <a:buSzPts val="3600"/>
              <a:buFont typeface="Corben"/>
              <a:buNone/>
            </a:pPr>
            <a:r>
              <a:rPr lang="en-US" sz="3600" b="0" i="0" u="none" strike="noStrike" cap="none" dirty="0">
                <a:solidFill>
                  <a:srgbClr val="FFC000"/>
                </a:solidFill>
                <a:latin typeface="Corben"/>
                <a:ea typeface="Corben"/>
                <a:cs typeface="Corben"/>
                <a:sym typeface="Corben"/>
              </a:rPr>
              <a:t>SAP BTP - Cloud Foundry Architecture</a:t>
            </a:r>
            <a:endParaRPr sz="2400" b="0" i="0" u="none" strike="noStrike" cap="none" dirty="0">
              <a:solidFill>
                <a:srgbClr val="FFC000"/>
              </a:solidFill>
              <a:latin typeface="Calibri"/>
              <a:ea typeface="Calibri"/>
              <a:cs typeface="Calibri"/>
              <a:sym typeface="Calibri"/>
            </a:endParaRPr>
          </a:p>
        </p:txBody>
      </p:sp>
      <p:pic>
        <p:nvPicPr>
          <p:cNvPr id="839" name="Google Shape;839;p15" descr="SAP Business Technology Platform (SAP BTP) - Vorteile und Integration"/>
          <p:cNvPicPr preferRelativeResize="0">
            <a:picLocks noGrp="1"/>
          </p:cNvPicPr>
          <p:nvPr>
            <p:ph type="pic" idx="2"/>
          </p:nvPr>
        </p:nvPicPr>
        <p:blipFill rotWithShape="1">
          <a:blip r:embed="rId3">
            <a:alphaModFix/>
          </a:blip>
          <a:srcRect t="8179" b="3505"/>
          <a:stretch/>
        </p:blipFill>
        <p:spPr>
          <a:xfrm>
            <a:off x="765820" y="1346149"/>
            <a:ext cx="9838829" cy="5257541"/>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barn(inVertical)">
                                      <p:cBhvr>
                                        <p:cTn id="7" dur="5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39"/>
                                        </p:tgtEl>
                                        <p:attrNameLst>
                                          <p:attrName>style.visibility</p:attrName>
                                        </p:attrNameLst>
                                      </p:cBhvr>
                                      <p:to>
                                        <p:strVal val="visible"/>
                                      </p:to>
                                    </p:set>
                                    <p:animEffect transition="in" filter="barn(inVertical)">
                                      <p:cBhvr>
                                        <p:cTn id="12" dur="5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6"/>
          <p:cNvSpPr/>
          <p:nvPr/>
        </p:nvSpPr>
        <p:spPr>
          <a:xfrm>
            <a:off x="-1" y="-81888"/>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7" name="Google Shape;847;p16"/>
          <p:cNvSpPr txBox="1">
            <a:spLocks noGrp="1"/>
          </p:cNvSpPr>
          <p:nvPr>
            <p:ph type="title"/>
          </p:nvPr>
        </p:nvSpPr>
        <p:spPr>
          <a:xfrm>
            <a:off x="138176" y="14370"/>
            <a:ext cx="10924788"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dirty="0">
                <a:solidFill>
                  <a:srgbClr val="FFC000"/>
                </a:solidFill>
                <a:latin typeface="Arial Black"/>
                <a:ea typeface="Arial Black"/>
                <a:cs typeface="Arial Black"/>
                <a:sym typeface="Arial Black"/>
              </a:rPr>
              <a:t>Environment, Subscriptions &amp; Instances</a:t>
            </a:r>
            <a:endParaRPr sz="3600" b="1" dirty="0">
              <a:solidFill>
                <a:srgbClr val="FFC000"/>
              </a:solidFill>
              <a:latin typeface="Arial Black"/>
              <a:ea typeface="Arial Black"/>
              <a:cs typeface="Arial Black"/>
              <a:sym typeface="Arial Black"/>
            </a:endParaRPr>
          </a:p>
        </p:txBody>
      </p:sp>
      <p:sp>
        <p:nvSpPr>
          <p:cNvPr id="850" name="Google Shape;850;p16"/>
          <p:cNvSpPr txBox="1"/>
          <p:nvPr/>
        </p:nvSpPr>
        <p:spPr>
          <a:xfrm>
            <a:off x="117748" y="880969"/>
            <a:ext cx="11809312"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Environments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Environments constitute the actual platform-as-a-service offering of SAP BTP that allows for the development and administration of business applications. Environments are anchored in SAP BTP on subaccount level.</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SAP BTP offers three environments: ABAP, Cloud Foundry and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Some existing customers still have Neo, but this is no longer offered.</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Subscription based services</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a:t>
            </a:r>
            <a:r>
              <a:rPr lang="en-US" sz="1600" dirty="0" err="1">
                <a:solidFill>
                  <a:schemeClr val="dk1"/>
                </a:solidFill>
                <a:latin typeface="Calibri"/>
                <a:ea typeface="Calibri"/>
                <a:cs typeface="Calibri"/>
                <a:sym typeface="Calibri"/>
              </a:rPr>
              <a:t>SuccessFactors</a:t>
            </a:r>
            <a:r>
              <a:rPr lang="en-US" sz="1600" dirty="0">
                <a:solidFill>
                  <a:schemeClr val="dk1"/>
                </a:solidFill>
                <a:latin typeface="Calibri"/>
                <a:ea typeface="Calibri"/>
                <a:cs typeface="Calibri"/>
                <a:sym typeface="Calibri"/>
              </a:rPr>
              <a:t> or S/4HANA Cloud work as well. They are also enabled at a subaccount level, and are independent of the environments. You don’t need to have Cloud Foundry enabled to subscribe to SAP Launchpad Service, for example.</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Examples include Launchpad, SAP Business Application Studio, Cloud Integration, Process Automation…</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Instance based services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instances are created inside a namespace.</a:t>
            </a:r>
            <a:endParaRPr sz="1600" dirty="0">
              <a:solidFill>
                <a:schemeClr val="dk1"/>
              </a:solidFill>
              <a:latin typeface="Calibri"/>
              <a:ea typeface="Calibri"/>
              <a:cs typeface="Calibri"/>
              <a:sym typeface="Calibri"/>
            </a:endParaRPr>
          </a:p>
        </p:txBody>
      </p:sp>
      <p:sp>
        <p:nvSpPr>
          <p:cNvPr id="8" name="Google Shape;552;p2"/>
          <p:cNvSpPr txBox="1"/>
          <p:nvPr/>
        </p:nvSpPr>
        <p:spPr>
          <a:xfrm>
            <a:off x="9349374" y="6533554"/>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00B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00B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barn(inVertical)">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50">
                                            <p:txEl>
                                              <p:pRg st="0" end="0"/>
                                            </p:txEl>
                                          </p:spTgt>
                                        </p:tgtEl>
                                        <p:attrNameLst>
                                          <p:attrName>style.visibility</p:attrName>
                                        </p:attrNameLst>
                                      </p:cBhvr>
                                      <p:to>
                                        <p:strVal val="visible"/>
                                      </p:to>
                                    </p:set>
                                    <p:animEffect transition="in" filter="barn(inVertical)">
                                      <p:cBhvr>
                                        <p:cTn id="12" dur="500"/>
                                        <p:tgtEl>
                                          <p:spTgt spid="850">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850">
                                            <p:txEl>
                                              <p:pRg st="2" end="2"/>
                                            </p:txEl>
                                          </p:spTgt>
                                        </p:tgtEl>
                                        <p:attrNameLst>
                                          <p:attrName>style.visibility</p:attrName>
                                        </p:attrNameLst>
                                      </p:cBhvr>
                                      <p:to>
                                        <p:strVal val="visible"/>
                                      </p:to>
                                    </p:set>
                                    <p:animEffect transition="in" filter="barn(inVertical)">
                                      <p:cBhvr>
                                        <p:cTn id="15" dur="500"/>
                                        <p:tgtEl>
                                          <p:spTgt spid="850">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50">
                                            <p:txEl>
                                              <p:pRg st="3" end="3"/>
                                            </p:txEl>
                                          </p:spTgt>
                                        </p:tgtEl>
                                        <p:attrNameLst>
                                          <p:attrName>style.visibility</p:attrName>
                                        </p:attrNameLst>
                                      </p:cBhvr>
                                      <p:to>
                                        <p:strVal val="visible"/>
                                      </p:to>
                                    </p:set>
                                    <p:animEffect transition="in" filter="barn(inVertical)">
                                      <p:cBhvr>
                                        <p:cTn id="18" dur="500"/>
                                        <p:tgtEl>
                                          <p:spTgt spid="85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850">
                                            <p:txEl>
                                              <p:pRg st="5" end="5"/>
                                            </p:txEl>
                                          </p:spTgt>
                                        </p:tgtEl>
                                        <p:attrNameLst>
                                          <p:attrName>style.visibility</p:attrName>
                                        </p:attrNameLst>
                                      </p:cBhvr>
                                      <p:to>
                                        <p:strVal val="visible"/>
                                      </p:to>
                                    </p:set>
                                    <p:animEffect transition="in" filter="barn(inVertical)">
                                      <p:cBhvr>
                                        <p:cTn id="23" dur="500"/>
                                        <p:tgtEl>
                                          <p:spTgt spid="850">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850">
                                            <p:txEl>
                                              <p:pRg st="6" end="6"/>
                                            </p:txEl>
                                          </p:spTgt>
                                        </p:tgtEl>
                                        <p:attrNameLst>
                                          <p:attrName>style.visibility</p:attrName>
                                        </p:attrNameLst>
                                      </p:cBhvr>
                                      <p:to>
                                        <p:strVal val="visible"/>
                                      </p:to>
                                    </p:set>
                                    <p:animEffect transition="in" filter="barn(inVertical)">
                                      <p:cBhvr>
                                        <p:cTn id="26" dur="500"/>
                                        <p:tgtEl>
                                          <p:spTgt spid="850">
                                            <p:txEl>
                                              <p:pRg st="6" end="6"/>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850">
                                            <p:txEl>
                                              <p:pRg st="7" end="7"/>
                                            </p:txEl>
                                          </p:spTgt>
                                        </p:tgtEl>
                                        <p:attrNameLst>
                                          <p:attrName>style.visibility</p:attrName>
                                        </p:attrNameLst>
                                      </p:cBhvr>
                                      <p:to>
                                        <p:strVal val="visible"/>
                                      </p:to>
                                    </p:set>
                                    <p:animEffect transition="in" filter="barn(inVertical)">
                                      <p:cBhvr>
                                        <p:cTn id="29" dur="500"/>
                                        <p:tgtEl>
                                          <p:spTgt spid="850">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50">
                                            <p:txEl>
                                              <p:pRg st="9" end="9"/>
                                            </p:txEl>
                                          </p:spTgt>
                                        </p:tgtEl>
                                        <p:attrNameLst>
                                          <p:attrName>style.visibility</p:attrName>
                                        </p:attrNameLst>
                                      </p:cBhvr>
                                      <p:to>
                                        <p:strVal val="visible"/>
                                      </p:to>
                                    </p:set>
                                    <p:animEffect transition="in" filter="barn(inVertical)">
                                      <p:cBhvr>
                                        <p:cTn id="34" dur="500"/>
                                        <p:tgtEl>
                                          <p:spTgt spid="850">
                                            <p:txEl>
                                              <p:pRg st="9" end="9"/>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850">
                                            <p:txEl>
                                              <p:pRg st="11" end="11"/>
                                            </p:txEl>
                                          </p:spTgt>
                                        </p:tgtEl>
                                        <p:attrNameLst>
                                          <p:attrName>style.visibility</p:attrName>
                                        </p:attrNameLst>
                                      </p:cBhvr>
                                      <p:to>
                                        <p:strVal val="visible"/>
                                      </p:to>
                                    </p:set>
                                    <p:animEffect transition="in" filter="barn(inVertical)">
                                      <p:cBhvr>
                                        <p:cTn id="37" dur="500"/>
                                        <p:tgtEl>
                                          <p:spTgt spid="85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7"/>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8" name="Google Shape;858;p17"/>
          <p:cNvSpPr txBox="1">
            <a:spLocks noGrp="1"/>
          </p:cNvSpPr>
          <p:nvPr>
            <p:ph type="title"/>
          </p:nvPr>
        </p:nvSpPr>
        <p:spPr>
          <a:xfrm>
            <a:off x="1859981" y="96183"/>
            <a:ext cx="6472499"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dirty="0">
                <a:solidFill>
                  <a:srgbClr val="FFC000"/>
                </a:solidFill>
                <a:latin typeface="Cooper Black" panose="0208090404030B020404" pitchFamily="18" charset="0"/>
                <a:ea typeface="Arial Black"/>
                <a:cs typeface="Arial Black"/>
                <a:sym typeface="Arial Black"/>
              </a:rPr>
              <a:t>Backing Service</a:t>
            </a:r>
            <a:endParaRPr sz="3600" b="1" dirty="0">
              <a:solidFill>
                <a:srgbClr val="FFC000"/>
              </a:solidFill>
              <a:latin typeface="Cooper Black" panose="0208090404030B020404" pitchFamily="18" charset="0"/>
              <a:ea typeface="Arial Black"/>
              <a:cs typeface="Arial Black"/>
              <a:sym typeface="Arial Black"/>
            </a:endParaRPr>
          </a:p>
        </p:txBody>
      </p:sp>
      <p:pic>
        <p:nvPicPr>
          <p:cNvPr id="860" name="Google Shape;860;p17"/>
          <p:cNvPicPr preferRelativeResize="0"/>
          <p:nvPr/>
        </p:nvPicPr>
        <p:blipFill rotWithShape="1">
          <a:blip r:embed="rId3">
            <a:alphaModFix/>
          </a:blip>
          <a:srcRect/>
          <a:stretch/>
        </p:blipFill>
        <p:spPr>
          <a:xfrm>
            <a:off x="11512806" y="51101"/>
            <a:ext cx="608198" cy="600720"/>
          </a:xfrm>
          <a:prstGeom prst="rect">
            <a:avLst/>
          </a:prstGeom>
          <a:noFill/>
          <a:ln>
            <a:noFill/>
          </a:ln>
        </p:spPr>
      </p:pic>
      <p:pic>
        <p:nvPicPr>
          <p:cNvPr id="861" name="Google Shape;861;p17"/>
          <p:cNvPicPr preferRelativeResize="0"/>
          <p:nvPr/>
        </p:nvPicPr>
        <p:blipFill rotWithShape="1">
          <a:blip r:embed="rId4">
            <a:alphaModFix/>
          </a:blip>
          <a:srcRect/>
          <a:stretch/>
        </p:blipFill>
        <p:spPr>
          <a:xfrm>
            <a:off x="207912" y="2044946"/>
            <a:ext cx="4645677" cy="3600400"/>
          </a:xfrm>
          <a:prstGeom prst="rect">
            <a:avLst/>
          </a:prstGeom>
          <a:noFill/>
          <a:ln>
            <a:noFill/>
          </a:ln>
        </p:spPr>
      </p:pic>
      <p:pic>
        <p:nvPicPr>
          <p:cNvPr id="862" name="Google Shape;862;p17"/>
          <p:cNvPicPr preferRelativeResize="0"/>
          <p:nvPr/>
        </p:nvPicPr>
        <p:blipFill rotWithShape="1">
          <a:blip r:embed="rId5">
            <a:alphaModFix/>
          </a:blip>
          <a:srcRect/>
          <a:stretch/>
        </p:blipFill>
        <p:spPr>
          <a:xfrm>
            <a:off x="5680520" y="2044946"/>
            <a:ext cx="6103844" cy="3478687"/>
          </a:xfrm>
          <a:prstGeom prst="rect">
            <a:avLst/>
          </a:prstGeom>
          <a:noFill/>
          <a:ln>
            <a:noFill/>
          </a:ln>
        </p:spPr>
      </p:pic>
      <p:sp>
        <p:nvSpPr>
          <p:cNvPr id="863" name="Google Shape;863;p17"/>
          <p:cNvSpPr txBox="1"/>
          <p:nvPr/>
        </p:nvSpPr>
        <p:spPr>
          <a:xfrm>
            <a:off x="205333" y="1251796"/>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Choose Your service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Backing Service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 name="Google Shape;864;p17"/>
          <p:cNvSpPr txBox="1"/>
          <p:nvPr/>
        </p:nvSpPr>
        <p:spPr>
          <a:xfrm>
            <a:off x="5691381" y="1209210"/>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Select Plan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Service Plan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 name="Google Shape;865;p17"/>
          <p:cNvSpPr/>
          <p:nvPr/>
        </p:nvSpPr>
        <p:spPr>
          <a:xfrm>
            <a:off x="4961601" y="3269082"/>
            <a:ext cx="610907" cy="864096"/>
          </a:xfrm>
          <a:prstGeom prst="notchedRightArrow">
            <a:avLst>
              <a:gd name="adj1" fmla="val 50000"/>
              <a:gd name="adj2" fmla="val 50000"/>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6" name="Google Shape;866;p17"/>
          <p:cNvSpPr/>
          <p:nvPr/>
        </p:nvSpPr>
        <p:spPr>
          <a:xfrm>
            <a:off x="3952328" y="341309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7" name="Google Shape;867;p17"/>
          <p:cNvSpPr/>
          <p:nvPr/>
        </p:nvSpPr>
        <p:spPr>
          <a:xfrm>
            <a:off x="8732442" y="485325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8" name="Google Shape;868;p17"/>
          <p:cNvSpPr txBox="1"/>
          <p:nvPr/>
        </p:nvSpPr>
        <p:spPr>
          <a:xfrm>
            <a:off x="8169624" y="1116876"/>
            <a:ext cx="4032761" cy="101566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333333"/>
              </a:buClr>
              <a:buSzPts val="1200"/>
              <a:buFont typeface="Arial"/>
              <a:buNone/>
              <a:tabLst/>
              <a:defRPr/>
            </a:pP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Each service has one or more </a:t>
            </a:r>
            <a:r>
              <a:rPr kumimoji="0" lang="en-US" sz="1200" b="1" i="0" u="none" strike="noStrike" kern="0" cap="none" spc="0" normalizeH="0" baseline="0" noProof="0" dirty="0">
                <a:ln>
                  <a:noFill/>
                </a:ln>
                <a:solidFill>
                  <a:srgbClr val="333333"/>
                </a:solidFill>
                <a:effectLst/>
                <a:uLnTx/>
                <a:uFillTx/>
                <a:latin typeface="Arial"/>
                <a:ea typeface="Arial"/>
                <a:cs typeface="Arial"/>
                <a:sym typeface="Arial"/>
              </a:rPr>
              <a:t>service plans</a:t>
            </a: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 available. A service plan is the representation of the costs and benefits for a given variant of a particular service. For instance, a database may be configured with various "T-shirt sizes", each of which is a different service plan.</a:t>
            </a:r>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3" name="Google Shape;552;p2"/>
          <p:cNvSpPr txBox="1"/>
          <p:nvPr/>
        </p:nvSpPr>
        <p:spPr>
          <a:xfrm>
            <a:off x="9366801" y="6592058"/>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0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1"/>
                                        </p:tgtEl>
                                        <p:attrNameLst>
                                          <p:attrName>style.visibility</p:attrName>
                                        </p:attrNameLst>
                                      </p:cBhvr>
                                      <p:to>
                                        <p:strVal val="visible"/>
                                      </p:to>
                                    </p:set>
                                    <p:animEffect transition="in" filter="fade">
                                      <p:cBhvr>
                                        <p:cTn id="10" dur="1000"/>
                                        <p:tgtEl>
                                          <p:spTgt spid="861"/>
                                        </p:tgtEl>
                                      </p:cBhvr>
                                    </p:animEffect>
                                  </p:childTnLst>
                                </p:cTn>
                              </p:par>
                              <p:par>
                                <p:cTn id="11" presetID="10" presetClass="entr" presetSubtype="0" fill="hold" nodeType="withEffect">
                                  <p:stCondLst>
                                    <p:cond delay="0"/>
                                  </p:stCondLst>
                                  <p:childTnLst>
                                    <p:set>
                                      <p:cBhvr>
                                        <p:cTn id="12" dur="1" fill="hold">
                                          <p:stCondLst>
                                            <p:cond delay="0"/>
                                          </p:stCondLst>
                                        </p:cTn>
                                        <p:tgtEl>
                                          <p:spTgt spid="863"/>
                                        </p:tgtEl>
                                        <p:attrNameLst>
                                          <p:attrName>style.visibility</p:attrName>
                                        </p:attrNameLst>
                                      </p:cBhvr>
                                      <p:to>
                                        <p:strVal val="visible"/>
                                      </p:to>
                                    </p:set>
                                    <p:animEffect transition="in" filter="fade">
                                      <p:cBhvr>
                                        <p:cTn id="13" dur="1000"/>
                                        <p:tgtEl>
                                          <p:spTgt spid="86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65"/>
                                        </p:tgtEl>
                                        <p:attrNameLst>
                                          <p:attrName>style.visibility</p:attrName>
                                        </p:attrNameLst>
                                      </p:cBhvr>
                                      <p:to>
                                        <p:strVal val="visible"/>
                                      </p:to>
                                    </p:set>
                                    <p:anim calcmode="lin" valueType="num">
                                      <p:cBhvr additive="base">
                                        <p:cTn id="18" dur="500"/>
                                        <p:tgtEl>
                                          <p:spTgt spid="86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67"/>
                                        </p:tgtEl>
                                        <p:attrNameLst>
                                          <p:attrName>style.visibility</p:attrName>
                                        </p:attrNameLst>
                                      </p:cBhvr>
                                      <p:to>
                                        <p:strVal val="visible"/>
                                      </p:to>
                                    </p:set>
                                    <p:animEffect transition="in" filter="fade">
                                      <p:cBhvr>
                                        <p:cTn id="23" dur="1000"/>
                                        <p:tgtEl>
                                          <p:spTgt spid="867"/>
                                        </p:tgtEl>
                                      </p:cBhvr>
                                    </p:animEffect>
                                  </p:childTnLst>
                                </p:cTn>
                              </p:par>
                              <p:par>
                                <p:cTn id="24" presetID="10" presetClass="entr" presetSubtype="0" fill="hold" nodeType="withEffect">
                                  <p:stCondLst>
                                    <p:cond delay="0"/>
                                  </p:stCondLst>
                                  <p:childTnLst>
                                    <p:set>
                                      <p:cBhvr>
                                        <p:cTn id="25" dur="1" fill="hold">
                                          <p:stCondLst>
                                            <p:cond delay="0"/>
                                          </p:stCondLst>
                                        </p:cTn>
                                        <p:tgtEl>
                                          <p:spTgt spid="862"/>
                                        </p:tgtEl>
                                        <p:attrNameLst>
                                          <p:attrName>style.visibility</p:attrName>
                                        </p:attrNameLst>
                                      </p:cBhvr>
                                      <p:to>
                                        <p:strVal val="visible"/>
                                      </p:to>
                                    </p:set>
                                    <p:animEffect transition="in" filter="fade">
                                      <p:cBhvr>
                                        <p:cTn id="26" dur="1000"/>
                                        <p:tgtEl>
                                          <p:spTgt spid="862"/>
                                        </p:tgtEl>
                                      </p:cBhvr>
                                    </p:animEffect>
                                  </p:childTnLst>
                                </p:cTn>
                              </p:par>
                              <p:par>
                                <p:cTn id="27" presetID="10" presetClass="entr" presetSubtype="0" fill="hold" nodeType="withEffect">
                                  <p:stCondLst>
                                    <p:cond delay="0"/>
                                  </p:stCondLst>
                                  <p:childTnLst>
                                    <p:set>
                                      <p:cBhvr>
                                        <p:cTn id="28" dur="1" fill="hold">
                                          <p:stCondLst>
                                            <p:cond delay="0"/>
                                          </p:stCondLst>
                                        </p:cTn>
                                        <p:tgtEl>
                                          <p:spTgt spid="864"/>
                                        </p:tgtEl>
                                        <p:attrNameLst>
                                          <p:attrName>style.visibility</p:attrName>
                                        </p:attrNameLst>
                                      </p:cBhvr>
                                      <p:to>
                                        <p:strVal val="visible"/>
                                      </p:to>
                                    </p:set>
                                    <p:animEffect transition="in" filter="fade">
                                      <p:cBhvr>
                                        <p:cTn id="29"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1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Vital parts of SAP BTP ABAP </a:t>
            </a: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Enviornment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890" name="Google Shape;890;p19"/>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pic>
        <p:nvPicPr>
          <p:cNvPr id="891" name="Google Shape;891;p19" descr="SAP Discovery Center - Get Started with SAP BTP, ABAP environment"/>
          <p:cNvPicPr preferRelativeResize="0"/>
          <p:nvPr/>
        </p:nvPicPr>
        <p:blipFill rotWithShape="1">
          <a:blip r:embed="rId4">
            <a:alphaModFix/>
          </a:blip>
          <a:srcRect t="10014"/>
          <a:stretch/>
        </p:blipFill>
        <p:spPr>
          <a:xfrm>
            <a:off x="477788" y="908720"/>
            <a:ext cx="11011608" cy="5469379"/>
          </a:xfrm>
          <a:prstGeom prst="rect">
            <a:avLst/>
          </a:prstGeom>
          <a:noFill/>
          <a:ln>
            <a:noFill/>
          </a:ln>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7" name="Google Shape;897;p20"/>
          <p:cNvSpPr txBox="1"/>
          <p:nvPr/>
        </p:nvSpPr>
        <p:spPr>
          <a:xfrm>
            <a:off x="224979" y="788088"/>
            <a:ext cx="11806237" cy="1200329"/>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have to create a fresh account with sap (sap universal id) – </a:t>
            </a:r>
            <a:r>
              <a:rPr kumimoji="0" lang="en-US" sz="1800" b="0" i="0" u="sng" strike="noStrike" kern="0" cap="none" spc="0" normalizeH="0" baseline="0" noProof="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https://sap.com</a:t>
            </a: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Login to SAP BTP Cockpit to create your BTP account - </a:t>
            </a:r>
            <a:r>
              <a:rPr kumimoji="0" lang="en-US" sz="1800" b="0" i="0" u="sng" strike="noStrike" kern="0" cap="none" spc="0" normalizeH="0" baseline="0" noProof="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https://account.hanatrial.ondemand.com/trial/#/home/trial</a:t>
            </a: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p:txBody>
      </p:sp>
      <p:sp>
        <p:nvSpPr>
          <p:cNvPr id="898" name="Google Shape;898;p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Setup BTP Account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0" name="Google Shape;900;p20"/>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2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BTP Account Structure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8" name="Google Shape;908;p21"/>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2"/>
          <p:cNvSpPr txBox="1"/>
          <p:nvPr/>
        </p:nvSpPr>
        <p:spPr>
          <a:xfrm>
            <a:off x="224979" y="788088"/>
            <a:ext cx="11806237" cy="507831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an ABAP environment running on SAP BTP on top of AWS infrastructure. It is a shared ABAP system in trial mode.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Since it’s a shared system with other abap trial users, we will see all the packages of other users as well.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With ABAP on Cloud, NO ONE EVER-EVER access SAPGUI, No Tcodes are allowed with GUI. In fact, you cant event use SAPGUI to connect to ABAP on Cloud system</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don’t have control to install notes, patches, and upgrade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No access to SPRO (customizing) is allowed in the cloud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just abap environment, its not a SAP Solution (like s/4hana or ecc), so you will never find standard sap tables like MARA, VBAK, ACDOCA, MATDOC etc.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are only allowed to use DDIC objects which are marked </a:t>
            </a:r>
            <a:r>
              <a:rPr kumimoji="0" lang="en-US" sz="1800" b="1"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released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everything like what we do in a on-premise system e.g. forms, workflow, scripts, dialog prog.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ABAP programs in the AoC system, all code will be in-form of classes.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AoC only allows whitelisted ABAP statements, no other abap statements can be used freely e.g. write.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https://help.sap.com/docs/sap-btp-abap-environment?locale=en-US</a:t>
            </a: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can create your packages under a standard package ZLOCAL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preferred programming model to develop applications is RAP – Restful Application Programming model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in Cloud has a code name called “steampunk”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p:txBody>
      </p:sp>
      <p:sp>
        <p:nvSpPr>
          <p:cNvPr id="915" name="Google Shape;915;p22"/>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ABAP on Cloud – the environment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17" name="Google Shape;917;p22"/>
          <p:cNvPicPr preferRelativeResize="0"/>
          <p:nvPr/>
        </p:nvPicPr>
        <p:blipFill rotWithShape="1">
          <a:blip r:embed="rId4">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23"/>
          <p:cNvSpPr txBox="1"/>
          <p:nvPr/>
        </p:nvSpPr>
        <p:spPr>
          <a:xfrm>
            <a:off x="224979" y="788088"/>
            <a:ext cx="11806237" cy="455505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https://tools.hana.ondemand.com/#abap</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Starters: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JRE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https://download.oracle.com/java/17/archive/jdk-17.0.10_windows-x64_bin.msi</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For windows we need </a:t>
            </a:r>
            <a:r>
              <a:rPr kumimoji="0" lang="en-US" sz="1800" b="0" i="0" u="none" strike="noStrike" kern="0" cap="none" spc="0" normalizeH="0" baseline="0" noProof="0" dirty="0" err="1">
                <a:ln>
                  <a:noFill/>
                </a:ln>
                <a:solidFill>
                  <a:srgbClr val="433835"/>
                </a:solidFill>
                <a:effectLst/>
                <a:uLnTx/>
                <a:uFillTx/>
                <a:latin typeface="Quattrocento Sans"/>
                <a:ea typeface="Quattrocento Sans"/>
                <a:cs typeface="Quattrocento Sans"/>
                <a:sym typeface="Quattrocento Sans"/>
              </a:rPr>
              <a:t>micosoft</a:t>
            </a: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 C++ runtime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5">
                  <a:extLst>
                    <a:ext uri="{A12FA001-AC4F-418D-AE19-62706E023703}">
                      <ahyp:hlinkClr xmlns:ahyp="http://schemas.microsoft.com/office/drawing/2018/hyperlinkcolor" val="tx"/>
                    </a:ext>
                  </a:extLst>
                </a:hlinkClick>
              </a:rPr>
              <a:t>https://docs.microsoft.com/en-US/cpp/windows/latest-supported-vc-redist?view=msvc-170#visual-studio-2013-vc-120</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SAPGUI</a:t>
            </a:r>
          </a:p>
          <a:p>
            <a:pPr marL="0" marR="0" lvl="0" indent="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Main Course: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To install the front-end component of ADT, proceed as follows: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Get an installation of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6">
                  <a:extLst>
                    <a:ext uri="{A12FA001-AC4F-418D-AE19-62706E023703}">
                      <ahyp:hlinkClr xmlns:ahyp="http://schemas.microsoft.com/office/drawing/2018/hyperlinkcolor" val="tx"/>
                    </a:ext>
                  </a:extLst>
                </a:hlinkClick>
              </a:rPr>
              <a:t>Eclipse 2023-12 (x86_64)</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(e.g.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7">
                  <a:extLst>
                    <a:ext uri="{A12FA001-AC4F-418D-AE19-62706E023703}">
                      <ahyp:hlinkClr xmlns:ahyp="http://schemas.microsoft.com/office/drawing/2018/hyperlinkcolor" val="tx"/>
                    </a:ext>
                  </a:extLst>
                </a:hlinkClick>
              </a:rPr>
              <a:t>Eclipse IDE for Java Developers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In Eclipse, choose in the menu bar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Help &gt; Install New Software...</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Enter the URL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https://tools.hana.ondemand.com/latest</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Press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Enter</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display the available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Select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ABAP Development Tools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On the next wizard page, you get an overview of the features to be installed.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Confirm the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license agreements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Finish</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start the installation.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Arial"/>
                <a:ea typeface="Arial"/>
                <a:cs typeface="Arial"/>
                <a:sym typeface="Arial"/>
              </a:rPr>
              <a:t>ABAP Cloud project is a CONNECTION to our ABAP on Cloud system</a:t>
            </a:r>
            <a:endParaRPr kumimoji="0" sz="2400" b="1"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24" name="Google Shape;924;p2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How to setup Eclipse tool with ADT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26" name="Google Shape;926;p23"/>
          <p:cNvPicPr preferRelativeResize="0"/>
          <p:nvPr/>
        </p:nvPicPr>
        <p:blipFill rotWithShape="1">
          <a:blip r:embed="rId8">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2" name="Google Shape;932;p24"/>
          <p:cNvSpPr txBox="1"/>
          <p:nvPr/>
        </p:nvSpPr>
        <p:spPr>
          <a:xfrm>
            <a:off x="224979" y="788088"/>
            <a:ext cx="11806237" cy="489364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you have written in the steps to install SAP GUI, but do we need not to do to handson as part of this training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Try this at home, not during the class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CDS Table Function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Yes we can create, next class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do we need to create the package under ZLOCAL package due to we are using trail system?</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Yes, since it’s a shared abap trial in btp, we have to create always under ZLOCAL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what is the SAP certification code for RAP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Wait…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how to visualize the dev,qa and prod in btp system?</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Park…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you have written in the steps to install SAP GUI, but do we need not to install it as part of  handson as part of this training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sng" strike="noStrike" kern="0" cap="none" spc="0" normalizeH="0" baseline="0" noProof="0">
                <a:ln>
                  <a:noFill/>
                </a:ln>
                <a:solidFill>
                  <a:srgbClr val="2F75FF"/>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https://docs.google.com/document/d/1kF6L-DQROtYgfvJ2r7uqgDURHEsWs6vV/edit?rtpof=true</a:t>
            </a:r>
            <a:endParaRPr kumimoji="0" sz="1200" b="0" i="0" u="none" strike="noStrike" kern="0" cap="none" spc="0" normalizeH="0" baseline="0" noProof="0">
              <a:ln>
                <a:noFill/>
              </a:ln>
              <a:solidFill>
                <a:srgbClr val="2F75FF"/>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is there any alternative for custom enhancement for abap on cloud?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No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3" name="Google Shape;933;p2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Title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35" name="Google Shape;935;p24"/>
          <p:cNvPicPr preferRelativeResize="0"/>
          <p:nvPr/>
        </p:nvPicPr>
        <p:blipFill rotWithShape="1">
          <a:blip r:embed="rId4">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2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cases 1 – Building Full Stack Application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43" name="Google Shape;943;p25"/>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9" name="Google Shape;949;p2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 2 – Side by Side Extension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51" name="Google Shape;951;p26"/>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7" name="Google Shape;957;p27"/>
          <p:cNvSpPr txBox="1"/>
          <p:nvPr/>
        </p:nvSpPr>
        <p:spPr>
          <a:xfrm>
            <a:off x="224979" y="788088"/>
            <a:ext cx="11806237" cy="6463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 – Simplification	4 – 4</a:t>
            </a:r>
            <a:r>
              <a:rPr kumimoji="0" lang="en-US" sz="1800" b="0" i="0" u="none" strike="noStrike" kern="0" cap="none" spc="0" normalizeH="0" baseline="30000" noProof="0">
                <a:ln>
                  <a:noFill/>
                </a:ln>
                <a:solidFill>
                  <a:srgbClr val="000000"/>
                </a:solidFill>
                <a:effectLst/>
                <a:uLnTx/>
                <a:uFillTx/>
                <a:latin typeface="Calibri"/>
                <a:ea typeface="Calibri"/>
                <a:cs typeface="Calibri"/>
                <a:sym typeface="Calibri"/>
              </a:rPr>
              <a:t>th</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Generation ERP</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S/4HANA – Onpremise, </a:t>
            </a: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Cloud</a:t>
            </a:r>
            <a:endParaRPr kumimoji="0" sz="1800" b="1"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8" name="Google Shape;958;p2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 3 – S/4HANA Cloud Extension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60" name="Google Shape;960;p27"/>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6" name="Google Shape;966;p28"/>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is the new approach of building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rPr>
              <a:t>semantically rich data models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It is an extension of SQL in ABAP world.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What has been extended?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DDL – Data definition language – design new data models – new tables, structures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DQL – Data Query Language (CDS Views and CDS Entities) – new views to extract data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agg</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join, load,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calculate,formulas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DEL – Data Expression language (expressions like path expression, case expressions)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DCL – Data Control Language (security)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Since in ABAP on Cloud Environment we do not have GUI access (no access to SE11) – we will use CDS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Naming convention – is a best practice to follow in a project. ZCOMPANY_PROJ_OBJTTP_NAME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ZATS_XX_*</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will use an uploader utility provided by SAP, get this in our ABAP on Cloud System to test it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Install the abap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plugin so we can interact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from our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adt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tool - </a:t>
            </a:r>
            <a:r>
              <a:rPr kumimoji="0" lang="en-US" sz="1400" b="0" i="0" u="sng" strike="noStrike" kern="0" cap="none" spc="0" normalizeH="0" baseline="0" noProof="0" dirty="0">
                <a:ln>
                  <a:noFill/>
                </a:ln>
                <a:solidFill>
                  <a:srgbClr val="E6EDF3"/>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kumimoji="0" sz="1400" b="0" i="0" u="none" strike="noStrike" kern="0" cap="none" spc="0" normalizeH="0" baseline="0" noProof="0" dirty="0">
              <a:ln>
                <a:noFill/>
              </a:ln>
              <a:solidFill>
                <a:srgbClr val="E6EDF3"/>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Download the code from SAP standard repository -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https://github.com/SAP-samples/abap-file-uploader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Register a service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Run the utility</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67" name="Google Shape;967;p2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CDS – Core Data &amp; Services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69" name="Google Shape;969;p28"/>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5" name="Google Shape;975;p29"/>
          <p:cNvSpPr txBox="1"/>
          <p:nvPr/>
        </p:nvSpPr>
        <p:spPr>
          <a:xfrm>
            <a:off x="224979" y="788088"/>
            <a:ext cx="11806237" cy="574003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a light weight data format to transmit data from one system (peer) to another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empStr</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empTab</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76" name="Google Shape;976;p2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JSON – Java Script Object Notation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979" name="Google Shape;979;p29"/>
          <p:cNvSpPr/>
          <p:nvPr/>
        </p:nvSpPr>
        <p:spPr>
          <a:xfrm>
            <a:off x="7174532" y="1412776"/>
            <a:ext cx="2664296" cy="1152128"/>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gitHUB</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Repository of code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0" name="Google Shape;980;p29"/>
          <p:cNvSpPr/>
          <p:nvPr/>
        </p:nvSpPr>
        <p:spPr>
          <a:xfrm>
            <a:off x="6157840" y="4175406"/>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ADT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1" name="Google Shape;981;p29"/>
          <p:cNvSpPr/>
          <p:nvPr/>
        </p:nvSpPr>
        <p:spPr>
          <a:xfrm>
            <a:off x="6157840" y="5145942"/>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AOC (BTP)</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982" name="Google Shape;982;p29"/>
          <p:cNvCxnSpPr>
            <a:stCxn id="979" idx="2"/>
          </p:cNvCxnSpPr>
          <p:nvPr/>
        </p:nvCxnSpPr>
        <p:spPr>
          <a:xfrm rot="-5400000" flipH="1">
            <a:off x="8187480" y="2884104"/>
            <a:ext cx="1610400" cy="9720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sp>
        <p:nvSpPr>
          <p:cNvPr id="983" name="Google Shape;983;p29"/>
          <p:cNvSpPr/>
          <p:nvPr/>
        </p:nvSpPr>
        <p:spPr>
          <a:xfrm>
            <a:off x="9118748" y="4316396"/>
            <a:ext cx="2070230" cy="48075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Abap git plugin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9" name="Google Shape;989;p30"/>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Suppose you are working on a company which has recently opt for Rise with SAP and bought a subscription of BTP with ABAP on cloud environment. You do not have an on-premise system, and you have many SAP ABAP consultants in the team. You want to build end to end software in cloud for your customer. We always starts with DB Tables.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0" name="Google Shape;990;p3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DB Design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5"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lowchart: Connector 4"/>
          <p:cNvSpPr/>
          <p:nvPr/>
        </p:nvSpPr>
        <p:spPr>
          <a:xfrm>
            <a:off x="5806380" y="28829"/>
            <a:ext cx="5557368" cy="5468483"/>
          </a:xfrm>
          <a:prstGeom prst="flowChartConnector">
            <a:avLst/>
          </a:prstGeom>
          <a:gradFill flip="none" rotWithShape="1">
            <a:gsLst>
              <a:gs pos="0">
                <a:srgbClr val="55E96E"/>
              </a:gs>
              <a:gs pos="46000">
                <a:srgbClr val="0AEC25"/>
              </a:gs>
              <a:gs pos="100000">
                <a:srgbClr val="00B05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11">
            <a:extLst>
              <a:ext uri="{FF2B5EF4-FFF2-40B4-BE49-F238E27FC236}">
                <a16:creationId xmlns:a16="http://schemas.microsoft.com/office/drawing/2014/main" id="{420F5850-2D59-4C25-ADFF-E9013C5A6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1" y="14067"/>
            <a:ext cx="6784876" cy="6254347"/>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p:spPr>
      </p:pic>
      <p:sp>
        <p:nvSpPr>
          <p:cNvPr id="7"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rgbClr val="75C042"/>
                </a:solidFill>
                <a:effectLst/>
              </a:rPr>
              <a:t>What We </a:t>
            </a:r>
            <a:r>
              <a:rPr lang="en-IN" sz="4000" b="1" i="0" dirty="0">
                <a:solidFill>
                  <a:srgbClr val="55E96E"/>
                </a:solidFill>
                <a:effectLst/>
                <a:latin typeface="Segoe UI Light" panose="020B0502040204020203" pitchFamily="34" charset="0"/>
                <a:cs typeface="Segoe UI Light" panose="020B0502040204020203" pitchFamily="34" charset="0"/>
              </a:rPr>
              <a:t>Did</a:t>
            </a:r>
            <a:endParaRPr lang="en-IN" sz="4000" b="1" dirty="0">
              <a:solidFill>
                <a:srgbClr val="55E96E"/>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10" name="Group 9">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11"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rgbClr val="00B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rgbClr val="75C04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rgbClr val="0AEC2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14" name="Google Shape;845;p16"/>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97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rgbClr val="75C042"/>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a:t>
            </a:r>
            <a:r>
              <a:rPr lang="en-US" sz="5400" b="1" kern="0" dirty="0">
                <a:solidFill>
                  <a:srgbClr val="75C042"/>
                </a:solidFill>
                <a:latin typeface="Segoe UI" panose="020B0502040204020203" pitchFamily="34" charset="0"/>
                <a:ea typeface="Calibri Light" charset="0"/>
                <a:cs typeface="Segoe UI" panose="020B0502040204020203" pitchFamily="34" charset="0"/>
              </a:rPr>
              <a:t>Day 1</a:t>
            </a:r>
            <a:endParaRPr lang="en-US" sz="5400" b="1" dirty="0">
              <a:solidFill>
                <a:srgbClr val="75C042"/>
              </a:solidFill>
              <a:latin typeface="Segoe UI" panose="020B0502040204020203" pitchFamily="34" charset="0"/>
              <a:ea typeface="Calibri Light" charset="0"/>
              <a:cs typeface="Segoe UI" panose="020B0502040204020203" pitchFamily="34" charset="0"/>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9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
          <p:cNvSpPr/>
          <p:nvPr/>
        </p:nvSpPr>
        <p:spPr>
          <a:xfrm>
            <a:off x="-21424" y="4797151"/>
            <a:ext cx="3729207" cy="2055451"/>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7" name="Google Shape;507;p2"/>
          <p:cNvSpPr/>
          <p:nvPr/>
        </p:nvSpPr>
        <p:spPr>
          <a:xfrm>
            <a:off x="-21424" y="4952366"/>
            <a:ext cx="3278485" cy="1905635"/>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8" name="Google Shape;508;p2"/>
          <p:cNvSpPr txBox="1">
            <a:spLocks noGrp="1"/>
          </p:cNvSpPr>
          <p:nvPr>
            <p:ph type="title"/>
          </p:nvPr>
        </p:nvSpPr>
        <p:spPr>
          <a:xfrm>
            <a:off x="682738" y="190775"/>
            <a:ext cx="4432285" cy="732234"/>
          </a:xfrm>
          <a:prstGeom prst="rect">
            <a:avLst/>
          </a:prstGeom>
          <a:noFill/>
          <a:ln>
            <a:noFill/>
          </a:ln>
        </p:spPr>
        <p:txBody>
          <a:bodyPr spcFirstLastPara="1" wrap="square" lIns="0" tIns="60925" rIns="0" bIns="60925" anchor="b" anchorCtr="0">
            <a:noAutofit/>
          </a:bodyPr>
          <a:lstStyle/>
          <a:p>
            <a:pPr marL="0" lvl="0" indent="0" algn="l" rtl="0">
              <a:spcBef>
                <a:spcPts val="0"/>
              </a:spcBef>
              <a:spcAft>
                <a:spcPts val="0"/>
              </a:spcAft>
              <a:buClr>
                <a:schemeClr val="lt1"/>
              </a:buClr>
              <a:buSzPts val="3600"/>
              <a:buFont typeface="Corben"/>
              <a:buNone/>
            </a:pPr>
            <a:r>
              <a:rPr lang="en-US" sz="3600" dirty="0">
                <a:latin typeface="Corben"/>
                <a:ea typeface="Corben"/>
                <a:cs typeface="Corben"/>
                <a:sym typeface="Corben"/>
              </a:rPr>
              <a:t>Agenda</a:t>
            </a:r>
            <a:r>
              <a:rPr lang="en-US" dirty="0"/>
              <a:t> </a:t>
            </a:r>
            <a:endParaRPr dirty="0"/>
          </a:p>
        </p:txBody>
      </p:sp>
      <p:grpSp>
        <p:nvGrpSpPr>
          <p:cNvPr id="509" name="Google Shape;509;p2"/>
          <p:cNvGrpSpPr/>
          <p:nvPr/>
        </p:nvGrpSpPr>
        <p:grpSpPr>
          <a:xfrm>
            <a:off x="3835664" y="440668"/>
            <a:ext cx="4644516" cy="859686"/>
            <a:chOff x="3657616" y="440668"/>
            <a:chExt cx="4644516" cy="859686"/>
          </a:xfrm>
        </p:grpSpPr>
        <p:sp>
          <p:nvSpPr>
            <p:cNvPr id="510" name="Google Shape;51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1" name="Google Shape;511;p2"/>
            <p:cNvSpPr txBox="1"/>
            <p:nvPr/>
          </p:nvSpPr>
          <p:spPr>
            <a:xfrm>
              <a:off x="4601588" y="636144"/>
              <a:ext cx="3700544"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1B294E"/>
                  </a:solidFill>
                  <a:effectLst/>
                  <a:uLnTx/>
                  <a:uFillTx/>
                  <a:latin typeface="Corben"/>
                  <a:ea typeface="Corben"/>
                  <a:cs typeface="Corben"/>
                  <a:sym typeface="Corben"/>
                </a:rPr>
                <a:t>Who is this course for</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12" name="Google Shape;512;p2"/>
            <p:cNvGrpSpPr/>
            <p:nvPr/>
          </p:nvGrpSpPr>
          <p:grpSpPr>
            <a:xfrm>
              <a:off x="3657616" y="440668"/>
              <a:ext cx="852620" cy="852620"/>
              <a:chOff x="3657616" y="440668"/>
              <a:chExt cx="852620" cy="852620"/>
            </a:xfrm>
          </p:grpSpPr>
          <p:grpSp>
            <p:nvGrpSpPr>
              <p:cNvPr id="513" name="Google Shape;513;p2"/>
              <p:cNvGrpSpPr/>
              <p:nvPr/>
            </p:nvGrpSpPr>
            <p:grpSpPr>
              <a:xfrm>
                <a:off x="3657616" y="440668"/>
                <a:ext cx="852620" cy="852620"/>
                <a:chOff x="3657616" y="440668"/>
                <a:chExt cx="1008112" cy="1008112"/>
              </a:xfrm>
            </p:grpSpPr>
            <p:sp>
              <p:nvSpPr>
                <p:cNvPr id="514" name="Google Shape;51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15" name="Google Shape;515;p2"/>
                <p:cNvGrpSpPr/>
                <p:nvPr/>
              </p:nvGrpSpPr>
              <p:grpSpPr>
                <a:xfrm>
                  <a:off x="3765628" y="548680"/>
                  <a:ext cx="792088" cy="792088"/>
                  <a:chOff x="4197016" y="548680"/>
                  <a:chExt cx="792088" cy="792088"/>
                </a:xfrm>
              </p:grpSpPr>
              <p:sp>
                <p:nvSpPr>
                  <p:cNvPr id="516" name="Google Shape;51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7" name="Google Shape;51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18" name="Google Shape;51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19" name="Google Shape;519;p2"/>
          <p:cNvGrpSpPr/>
          <p:nvPr/>
        </p:nvGrpSpPr>
        <p:grpSpPr>
          <a:xfrm>
            <a:off x="4716549" y="2138925"/>
            <a:ext cx="4644516" cy="859686"/>
            <a:chOff x="3657616" y="440668"/>
            <a:chExt cx="4644516" cy="859686"/>
          </a:xfrm>
        </p:grpSpPr>
        <p:sp>
          <p:nvSpPr>
            <p:cNvPr id="520" name="Google Shape;52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1" name="Google Shape;52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Motivation</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22" name="Google Shape;522;p2"/>
            <p:cNvGrpSpPr/>
            <p:nvPr/>
          </p:nvGrpSpPr>
          <p:grpSpPr>
            <a:xfrm>
              <a:off x="3657616" y="440668"/>
              <a:ext cx="852620" cy="852620"/>
              <a:chOff x="3657616" y="440668"/>
              <a:chExt cx="852620" cy="852620"/>
            </a:xfrm>
          </p:grpSpPr>
          <p:grpSp>
            <p:nvGrpSpPr>
              <p:cNvPr id="523" name="Google Shape;523;p2"/>
              <p:cNvGrpSpPr/>
              <p:nvPr/>
            </p:nvGrpSpPr>
            <p:grpSpPr>
              <a:xfrm>
                <a:off x="3657616" y="440668"/>
                <a:ext cx="852620" cy="852620"/>
                <a:chOff x="3657616" y="440668"/>
                <a:chExt cx="1008112" cy="1008112"/>
              </a:xfrm>
            </p:grpSpPr>
            <p:sp>
              <p:nvSpPr>
                <p:cNvPr id="524" name="Google Shape;52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25" name="Google Shape;525;p2"/>
                <p:cNvGrpSpPr/>
                <p:nvPr/>
              </p:nvGrpSpPr>
              <p:grpSpPr>
                <a:xfrm>
                  <a:off x="3765628" y="548680"/>
                  <a:ext cx="792088" cy="792088"/>
                  <a:chOff x="4197016" y="548680"/>
                  <a:chExt cx="792088" cy="792088"/>
                </a:xfrm>
              </p:grpSpPr>
              <p:sp>
                <p:nvSpPr>
                  <p:cNvPr id="526" name="Google Shape;52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7" name="Google Shape;52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28" name="Google Shape;52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29" name="Google Shape;529;p2"/>
          <p:cNvGrpSpPr/>
          <p:nvPr/>
        </p:nvGrpSpPr>
        <p:grpSpPr>
          <a:xfrm>
            <a:off x="5023671" y="3788587"/>
            <a:ext cx="6475255" cy="900677"/>
            <a:chOff x="3657616" y="399677"/>
            <a:chExt cx="5629459" cy="900677"/>
          </a:xfrm>
        </p:grpSpPr>
        <p:sp>
          <p:nvSpPr>
            <p:cNvPr id="530" name="Google Shape;53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1" name="Google Shape;531;p2"/>
            <p:cNvSpPr txBox="1"/>
            <p:nvPr/>
          </p:nvSpPr>
          <p:spPr>
            <a:xfrm>
              <a:off x="4479785" y="399677"/>
              <a:ext cx="4807290" cy="49847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1B294E"/>
                </a:solidFill>
                <a:effectLst/>
                <a:uLnTx/>
                <a:uFillTx/>
                <a:latin typeface="Corben"/>
                <a:ea typeface="Corben"/>
                <a:cs typeface="Corben"/>
                <a:sym typeface="Corben"/>
              </a:endParaRPr>
            </a:p>
          </p:txBody>
        </p:sp>
        <p:grpSp>
          <p:nvGrpSpPr>
            <p:cNvPr id="532" name="Google Shape;532;p2"/>
            <p:cNvGrpSpPr/>
            <p:nvPr/>
          </p:nvGrpSpPr>
          <p:grpSpPr>
            <a:xfrm>
              <a:off x="3657616" y="440668"/>
              <a:ext cx="852620" cy="852620"/>
              <a:chOff x="3657616" y="440668"/>
              <a:chExt cx="852620" cy="852620"/>
            </a:xfrm>
          </p:grpSpPr>
          <p:grpSp>
            <p:nvGrpSpPr>
              <p:cNvPr id="533" name="Google Shape;533;p2"/>
              <p:cNvGrpSpPr/>
              <p:nvPr/>
            </p:nvGrpSpPr>
            <p:grpSpPr>
              <a:xfrm>
                <a:off x="3657616" y="440668"/>
                <a:ext cx="852620" cy="852620"/>
                <a:chOff x="3657616" y="440668"/>
                <a:chExt cx="1008112" cy="1008112"/>
              </a:xfrm>
            </p:grpSpPr>
            <p:sp>
              <p:nvSpPr>
                <p:cNvPr id="534" name="Google Shape;53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35" name="Google Shape;535;p2"/>
                <p:cNvGrpSpPr/>
                <p:nvPr/>
              </p:nvGrpSpPr>
              <p:grpSpPr>
                <a:xfrm>
                  <a:off x="3765628" y="548680"/>
                  <a:ext cx="792088" cy="792088"/>
                  <a:chOff x="4197016" y="548680"/>
                  <a:chExt cx="792088" cy="792088"/>
                </a:xfrm>
              </p:grpSpPr>
              <p:sp>
                <p:nvSpPr>
                  <p:cNvPr id="536" name="Google Shape;53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7" name="Google Shape;53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38" name="Google Shape;53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39" name="Google Shape;539;p2"/>
          <p:cNvGrpSpPr/>
          <p:nvPr/>
        </p:nvGrpSpPr>
        <p:grpSpPr>
          <a:xfrm>
            <a:off x="4831467" y="5520231"/>
            <a:ext cx="4644516" cy="859686"/>
            <a:chOff x="3657616" y="440668"/>
            <a:chExt cx="4644516" cy="859686"/>
          </a:xfrm>
        </p:grpSpPr>
        <p:sp>
          <p:nvSpPr>
            <p:cNvPr id="540" name="Google Shape;54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1" name="Google Shape;54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Demo</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42" name="Google Shape;542;p2"/>
            <p:cNvGrpSpPr/>
            <p:nvPr/>
          </p:nvGrpSpPr>
          <p:grpSpPr>
            <a:xfrm>
              <a:off x="3657616" y="440668"/>
              <a:ext cx="852620" cy="852620"/>
              <a:chOff x="3657616" y="440668"/>
              <a:chExt cx="852620" cy="852620"/>
            </a:xfrm>
          </p:grpSpPr>
          <p:grpSp>
            <p:nvGrpSpPr>
              <p:cNvPr id="543" name="Google Shape;543;p2"/>
              <p:cNvGrpSpPr/>
              <p:nvPr/>
            </p:nvGrpSpPr>
            <p:grpSpPr>
              <a:xfrm>
                <a:off x="3657616" y="440668"/>
                <a:ext cx="852620" cy="852620"/>
                <a:chOff x="3657616" y="440668"/>
                <a:chExt cx="1008112" cy="1008112"/>
              </a:xfrm>
            </p:grpSpPr>
            <p:sp>
              <p:nvSpPr>
                <p:cNvPr id="544" name="Google Shape;54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45" name="Google Shape;545;p2"/>
                <p:cNvGrpSpPr/>
                <p:nvPr/>
              </p:nvGrpSpPr>
              <p:grpSpPr>
                <a:xfrm>
                  <a:off x="3765628" y="548680"/>
                  <a:ext cx="792088" cy="792088"/>
                  <a:chOff x="4197016" y="548680"/>
                  <a:chExt cx="792088" cy="792088"/>
                </a:xfrm>
              </p:grpSpPr>
              <p:sp>
                <p:nvSpPr>
                  <p:cNvPr id="546" name="Google Shape;54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7" name="Google Shape;54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48" name="Google Shape;54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550" name="Google Shape;550;p2"/>
          <p:cNvPicPr preferRelativeResize="0"/>
          <p:nvPr/>
        </p:nvPicPr>
        <p:blipFill rotWithShape="1">
          <a:blip r:embed="rId3">
            <a:alphaModFix/>
          </a:blip>
          <a:srcRect/>
          <a:stretch/>
        </p:blipFill>
        <p:spPr>
          <a:xfrm>
            <a:off x="-37569" y="6255475"/>
            <a:ext cx="662338" cy="632616"/>
          </a:xfrm>
          <a:prstGeom prst="rect">
            <a:avLst/>
          </a:prstGeom>
          <a:noFill/>
          <a:ln>
            <a:noFill/>
          </a:ln>
        </p:spPr>
      </p:pic>
      <p:sp>
        <p:nvSpPr>
          <p:cNvPr id="55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
        <p:nvSpPr>
          <p:cNvPr id="553" name="Google Shape;553;p2"/>
          <p:cNvSpPr txBox="1"/>
          <p:nvPr/>
        </p:nvSpPr>
        <p:spPr>
          <a:xfrm>
            <a:off x="5978935" y="4041964"/>
            <a:ext cx="3497047"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Benefits of RAP</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barn(inVertical)">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09"/>
                                        </p:tgtEl>
                                        <p:attrNameLst>
                                          <p:attrName>style.visibility</p:attrName>
                                        </p:attrNameLst>
                                      </p:cBhvr>
                                      <p:to>
                                        <p:strVal val="visible"/>
                                      </p:to>
                                    </p:set>
                                    <p:animEffect transition="in" filter="barn(inVertical)">
                                      <p:cBhvr>
                                        <p:cTn id="12" dur="500"/>
                                        <p:tgtEl>
                                          <p:spTgt spid="50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animEffect transition="in" filter="barn(inVertical)">
                                      <p:cBhvr>
                                        <p:cTn id="17" dur="500"/>
                                        <p:tgtEl>
                                          <p:spTgt spid="5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53"/>
                                        </p:tgtEl>
                                        <p:attrNameLst>
                                          <p:attrName>style.visibility</p:attrName>
                                        </p:attrNameLst>
                                      </p:cBhvr>
                                      <p:to>
                                        <p:strVal val="visible"/>
                                      </p:to>
                                    </p:set>
                                    <p:animEffect transition="in" filter="barn(inVertical)">
                                      <p:cBhvr>
                                        <p:cTn id="22" dur="500"/>
                                        <p:tgtEl>
                                          <p:spTgt spid="553"/>
                                        </p:tgtEl>
                                      </p:cBhvr>
                                    </p:animEffect>
                                  </p:childTnLst>
                                </p:cTn>
                              </p:par>
                              <p:par>
                                <p:cTn id="23" presetID="16" presetClass="entr" presetSubtype="21" fill="hold" nodeType="withEffect">
                                  <p:stCondLst>
                                    <p:cond delay="0"/>
                                  </p:stCondLst>
                                  <p:childTnLst>
                                    <p:set>
                                      <p:cBhvr>
                                        <p:cTn id="24" dur="1" fill="hold">
                                          <p:stCondLst>
                                            <p:cond delay="0"/>
                                          </p:stCondLst>
                                        </p:cTn>
                                        <p:tgtEl>
                                          <p:spTgt spid="529"/>
                                        </p:tgtEl>
                                        <p:attrNameLst>
                                          <p:attrName>style.visibility</p:attrName>
                                        </p:attrNameLst>
                                      </p:cBhvr>
                                      <p:to>
                                        <p:strVal val="visible"/>
                                      </p:to>
                                    </p:set>
                                    <p:animEffect transition="in" filter="barn(inVertical)">
                                      <p:cBhvr>
                                        <p:cTn id="25" dur="500"/>
                                        <p:tgtEl>
                                          <p:spTgt spid="52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39"/>
                                        </p:tgtEl>
                                        <p:attrNameLst>
                                          <p:attrName>style.visibility</p:attrName>
                                        </p:attrNameLst>
                                      </p:cBhvr>
                                      <p:to>
                                        <p:strVal val="visible"/>
                                      </p:to>
                                    </p:set>
                                    <p:animEffect transition="in" filter="barn(inVertical)">
                                      <p:cBhvr>
                                        <p:cTn id="30" dur="5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P spid="55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5">
            <a:extLst>
              <a:ext uri="{FF2B5EF4-FFF2-40B4-BE49-F238E27FC236}">
                <a16:creationId xmlns:a16="http://schemas.microsoft.com/office/drawing/2014/main" id="{984BD025-E8D6-4986-ACB4-348E6D14F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180" y="607234"/>
            <a:ext cx="727947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p:spPr>
      </p:pic>
      <p:sp>
        <p:nvSpPr>
          <p:cNvPr id="4"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rgbClr val="00B050"/>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prstClr val="white"/>
                </a:solidFill>
                <a:effectLst/>
                <a:uLnTx/>
                <a:uFillTx/>
                <a:latin typeface="Segoe UI"/>
                <a:ea typeface="+mn-ea"/>
                <a:cs typeface="+mn-cs"/>
              </a:rPr>
              <a:t>Introduction</a:t>
            </a:r>
            <a:endParaRPr kumimoji="0" lang="en-IN" sz="40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1A0F3EB3-F5B2-4451-8944-2519F6807F15}"/>
              </a:ext>
            </a:extLst>
          </p:cNvPr>
          <p:cNvSpPr txBox="1"/>
          <p:nvPr/>
        </p:nvSpPr>
        <p:spPr>
          <a:xfrm>
            <a:off x="5940975" y="4498839"/>
            <a:ext cx="3529104" cy="1231106"/>
          </a:xfrm>
          <a:prstGeom prst="rect">
            <a:avLst/>
          </a:prstGeom>
          <a:noFill/>
        </p:spPr>
        <p:txBody>
          <a:bodyPr wrap="square" lIns="0" tIns="0" rIns="0" bIns="0" rtlCol="0" anchor="t">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Welcome to the BTP ABAP on Cloud Training Course, specially designed for senior SAP Consultants planning to provide guidance on SAP BTP Adoption</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8"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9"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10"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grpSp>
      <p:sp>
        <p:nvSpPr>
          <p:cNvPr id="11" name="Minus 10"/>
          <p:cNvSpPr/>
          <p:nvPr/>
        </p:nvSpPr>
        <p:spPr>
          <a:xfrm>
            <a:off x="5898754" y="6314025"/>
            <a:ext cx="3571325"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2" name="Google Shape;845;p16"/>
          <p:cNvSpPr/>
          <p:nvPr/>
        </p:nvSpPr>
        <p:spPr>
          <a:xfrm>
            <a:off x="-2" y="0"/>
            <a:ext cx="3790157"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3" name="Minus 12"/>
          <p:cNvSpPr/>
          <p:nvPr/>
        </p:nvSpPr>
        <p:spPr>
          <a:xfrm>
            <a:off x="-386308" y="1048251"/>
            <a:ext cx="3096344"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4"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
        <p:nvSpPr>
          <p:cNvPr id="16" name="TextBox 15">
            <a:extLst>
              <a:ext uri="{FF2B5EF4-FFF2-40B4-BE49-F238E27FC236}">
                <a16:creationId xmlns:a16="http://schemas.microsoft.com/office/drawing/2014/main" id="{F654CA03-8569-49F8-9893-34C384845174}"/>
              </a:ext>
            </a:extLst>
          </p:cNvPr>
          <p:cNvSpPr txBox="1"/>
          <p:nvPr/>
        </p:nvSpPr>
        <p:spPr>
          <a:xfrm>
            <a:off x="660392" y="5133729"/>
            <a:ext cx="4405534" cy="984885"/>
          </a:xfrm>
          <a:prstGeom prst="rect">
            <a:avLst/>
          </a:prstGeom>
          <a:noFill/>
        </p:spPr>
        <p:txBody>
          <a:bodyPr wrap="square" lIns="0" tIns="0" rIns="0" bIns="0" rtlCol="0" anchor="t">
            <a:spAutoFit/>
          </a:bodyPr>
          <a:lstStyle/>
          <a:p>
            <a:r>
              <a:rPr lang="en-US" sz="1600" kern="0" dirty="0">
                <a:solidFill>
                  <a:srgbClr val="283E69"/>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ABAP environment with Restful Programming Model RAP Course</a:t>
            </a:r>
            <a:endParaRPr lang="en-US" sz="1600" dirty="0">
              <a:solidFill>
                <a:srgbClr val="283E69"/>
              </a:solidFill>
              <a:latin typeface="Segoe UI" panose="020B0502040204020203" pitchFamily="34" charset="0"/>
              <a:ea typeface="Calibri Light" charset="0"/>
              <a:cs typeface="Segoe UI" panose="020B0502040204020203" pitchFamily="34" charset="0"/>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CD98C"/>
        </a:solidFill>
        <a:effectLst/>
      </p:bgPr>
    </p:bg>
    <p:spTree>
      <p:nvGrpSpPr>
        <p:cNvPr id="1" name="Shape 558"/>
        <p:cNvGrpSpPr/>
        <p:nvPr/>
      </p:nvGrpSpPr>
      <p:grpSpPr>
        <a:xfrm>
          <a:off x="0" y="0"/>
          <a:ext cx="0" cy="0"/>
          <a:chOff x="0" y="0"/>
          <a:chExt cx="0" cy="0"/>
        </a:xfrm>
      </p:grpSpPr>
      <p:sp>
        <p:nvSpPr>
          <p:cNvPr id="559" name="Google Shape;559;p3"/>
          <p:cNvSpPr txBox="1">
            <a:spLocks noGrp="1"/>
          </p:cNvSpPr>
          <p:nvPr>
            <p:ph type="title"/>
          </p:nvPr>
        </p:nvSpPr>
        <p:spPr>
          <a:xfrm>
            <a:off x="112541" y="48811"/>
            <a:ext cx="7244862" cy="72008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rgbClr val="1B294E"/>
              </a:buClr>
              <a:buSzPts val="3600"/>
              <a:buFont typeface="Corben"/>
              <a:buNone/>
            </a:pPr>
            <a:r>
              <a:rPr lang="en-US" dirty="0">
                <a:solidFill>
                  <a:srgbClr val="FFC000"/>
                </a:solidFill>
                <a:latin typeface="Corben"/>
                <a:ea typeface="Corben"/>
                <a:cs typeface="Corben"/>
                <a:sym typeface="Corben"/>
              </a:rPr>
              <a:t>Who is this course for</a:t>
            </a:r>
            <a:endParaRPr dirty="0">
              <a:solidFill>
                <a:srgbClr val="FFC000"/>
              </a:solidFill>
            </a:endParaRPr>
          </a:p>
        </p:txBody>
      </p:sp>
      <p:pic>
        <p:nvPicPr>
          <p:cNvPr id="563" name="Google Shape;563;p3" descr="A person standing in a field&#10;&#10;Description automatically generated with low confidence"/>
          <p:cNvPicPr preferRelativeResize="0"/>
          <p:nvPr/>
        </p:nvPicPr>
        <p:blipFill rotWithShape="1">
          <a:blip r:embed="rId3">
            <a:alphaModFix/>
          </a:blip>
          <a:srcRect l="28636" t="17313" r="28636" b="20279"/>
          <a:stretch/>
        </p:blipFill>
        <p:spPr>
          <a:xfrm>
            <a:off x="1053852" y="1425551"/>
            <a:ext cx="1846661" cy="1846658"/>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4" name="Google Shape;564;p3" descr="A person wearing glasses&#10;&#10;Description automatically generated with medium confidence"/>
          <p:cNvPicPr preferRelativeResize="0"/>
          <p:nvPr/>
        </p:nvPicPr>
        <p:blipFill rotWithShape="1">
          <a:blip r:embed="rId4">
            <a:alphaModFix/>
          </a:blip>
          <a:srcRect l="27338" t="16047" r="27339" b="16046"/>
          <a:stretch/>
        </p:blipFill>
        <p:spPr>
          <a:xfrm>
            <a:off x="9983784" y="1425551"/>
            <a:ext cx="1846661" cy="1846659"/>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5" name="Google Shape;565;p3" descr="A picture containing text, person&#10;&#10;Description automatically generated"/>
          <p:cNvPicPr preferRelativeResize="0"/>
          <p:nvPr/>
        </p:nvPicPr>
        <p:blipFill rotWithShape="1">
          <a:blip r:embed="rId5">
            <a:alphaModFix/>
          </a:blip>
          <a:srcRect l="19184" t="14435" r="36161" b="18672"/>
          <a:stretch/>
        </p:blipFill>
        <p:spPr>
          <a:xfrm>
            <a:off x="1018867" y="4235432"/>
            <a:ext cx="1828647" cy="1828645"/>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6" name="Google Shape;566;p3" descr="A person with long hair&#10;&#10;Description automatically generated with medium confidence"/>
          <p:cNvPicPr preferRelativeResize="0"/>
          <p:nvPr/>
        </p:nvPicPr>
        <p:blipFill rotWithShape="1">
          <a:blip r:embed="rId6">
            <a:alphaModFix/>
          </a:blip>
          <a:srcRect l="30390" t="16070" r="22114" b="12684"/>
          <a:stretch/>
        </p:blipFill>
        <p:spPr>
          <a:xfrm>
            <a:off x="9809849" y="4235432"/>
            <a:ext cx="1955107" cy="1955104"/>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sp>
        <p:nvSpPr>
          <p:cNvPr id="567" name="Google Shape;567;p3"/>
          <p:cNvSpPr txBox="1"/>
          <p:nvPr/>
        </p:nvSpPr>
        <p:spPr>
          <a:xfrm>
            <a:off x="3214092" y="1582341"/>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ABAP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James- </a:t>
            </a:r>
            <a:r>
              <a:rPr lang="en-US" sz="1800" dirty="0">
                <a:solidFill>
                  <a:srgbClr val="1B294E"/>
                </a:solidFill>
                <a:latin typeface="Quattrocento Sans"/>
                <a:ea typeface="Quattrocento Sans"/>
                <a:cs typeface="Quattrocento Sans"/>
                <a:sym typeface="Quattrocento Sans"/>
              </a:rPr>
              <a:t>Embrace the change in the technology make your ABAP code run on cloud or use RAP with CDS model</a:t>
            </a:r>
            <a:endParaRPr dirty="0"/>
          </a:p>
        </p:txBody>
      </p:sp>
      <p:sp>
        <p:nvSpPr>
          <p:cNvPr id="568" name="Google Shape;568;p3"/>
          <p:cNvSpPr txBox="1"/>
          <p:nvPr/>
        </p:nvSpPr>
        <p:spPr>
          <a:xfrm>
            <a:off x="6742484" y="1582341"/>
            <a:ext cx="288032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Solution Architect</a:t>
            </a:r>
            <a:endParaRPr/>
          </a:p>
          <a:p>
            <a:pPr marL="0" marR="0" lvl="0" indent="0" algn="ctr" rtl="0">
              <a:spcBef>
                <a:spcPts val="0"/>
              </a:spcBef>
              <a:spcAft>
                <a:spcPts val="0"/>
              </a:spcAft>
              <a:buNone/>
            </a:pPr>
            <a:r>
              <a:rPr lang="en-US" sz="1800" b="1" dirty="0" err="1">
                <a:solidFill>
                  <a:srgbClr val="1B294E"/>
                </a:solidFill>
                <a:latin typeface="Quattrocento Sans"/>
                <a:ea typeface="Quattrocento Sans"/>
                <a:cs typeface="Quattrocento Sans"/>
                <a:sym typeface="Quattrocento Sans"/>
              </a:rPr>
              <a:t>Ruhaan</a:t>
            </a:r>
            <a:r>
              <a:rPr lang="en-US" sz="1800" b="1" dirty="0">
                <a:solidFill>
                  <a:srgbClr val="1B294E"/>
                </a:solidFill>
                <a:latin typeface="Quattrocento Sans"/>
                <a:ea typeface="Quattrocento Sans"/>
                <a:cs typeface="Quattrocento Sans"/>
                <a:sym typeface="Quattrocento Sans"/>
              </a:rPr>
              <a:t>-</a:t>
            </a:r>
            <a:r>
              <a:rPr lang="en-US" sz="2400" b="1" dirty="0">
                <a:solidFill>
                  <a:srgbClr val="1B294E"/>
                </a:solidFill>
                <a:latin typeface="Quattrocento Sans"/>
                <a:ea typeface="Quattrocento Sans"/>
                <a:cs typeface="Quattrocento Sans"/>
                <a:sym typeface="Quattrocento Sans"/>
              </a:rPr>
              <a:t> </a:t>
            </a:r>
            <a:r>
              <a:rPr lang="en-US" sz="1800" dirty="0">
                <a:solidFill>
                  <a:srgbClr val="1B294E"/>
                </a:solidFill>
                <a:latin typeface="Quattrocento Sans"/>
                <a:ea typeface="Quattrocento Sans"/>
                <a:cs typeface="Quattrocento Sans"/>
                <a:sym typeface="Quattrocento Sans"/>
              </a:rPr>
              <a:t>Extend S/4 HANA in cloud with ABAP skillset and build new innovative Fiori Element Applications using RAP</a:t>
            </a:r>
            <a:endParaRPr sz="2400" dirty="0">
              <a:solidFill>
                <a:srgbClr val="1B294E"/>
              </a:solidFill>
              <a:latin typeface="Quattrocento Sans"/>
              <a:ea typeface="Quattrocento Sans"/>
              <a:cs typeface="Quattrocento Sans"/>
              <a:sym typeface="Quattrocento Sans"/>
            </a:endParaRPr>
          </a:p>
        </p:txBody>
      </p:sp>
      <p:sp>
        <p:nvSpPr>
          <p:cNvPr id="569" name="Google Shape;569;p3"/>
          <p:cNvSpPr txBox="1"/>
          <p:nvPr/>
        </p:nvSpPr>
        <p:spPr>
          <a:xfrm>
            <a:off x="3222515" y="4494417"/>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Scrum Lead</a:t>
            </a:r>
            <a:endParaRPr/>
          </a:p>
          <a:p>
            <a:pPr marL="0" marR="0" lvl="0" indent="0" algn="ctr" rtl="0">
              <a:spcBef>
                <a:spcPts val="0"/>
              </a:spcBef>
              <a:spcAft>
                <a:spcPts val="0"/>
              </a:spcAft>
              <a:buNone/>
            </a:pPr>
            <a:r>
              <a:rPr lang="en-US" sz="1800" b="1">
                <a:solidFill>
                  <a:srgbClr val="1B294E"/>
                </a:solidFill>
                <a:latin typeface="Quattrocento Sans"/>
                <a:ea typeface="Quattrocento Sans"/>
                <a:cs typeface="Quattrocento Sans"/>
                <a:sym typeface="Quattrocento Sans"/>
              </a:rPr>
              <a:t>Emayaa – </a:t>
            </a:r>
            <a:r>
              <a:rPr lang="en-US" sz="1800">
                <a:solidFill>
                  <a:srgbClr val="1B294E"/>
                </a:solidFill>
                <a:latin typeface="Quattrocento Sans"/>
                <a:ea typeface="Quattrocento Sans"/>
                <a:cs typeface="Quattrocento Sans"/>
                <a:sym typeface="Quattrocento Sans"/>
              </a:rPr>
              <a:t>Understand how BTP helps customers to help adaption with ABAP with BTP ABAP Enviornment</a:t>
            </a:r>
            <a:endParaRPr sz="1800">
              <a:solidFill>
                <a:srgbClr val="1B294E"/>
              </a:solidFill>
              <a:latin typeface="Quattrocento Sans"/>
              <a:ea typeface="Quattrocento Sans"/>
              <a:cs typeface="Quattrocento Sans"/>
              <a:sym typeface="Quattrocento Sans"/>
            </a:endParaRPr>
          </a:p>
        </p:txBody>
      </p:sp>
      <p:sp>
        <p:nvSpPr>
          <p:cNvPr id="570" name="Google Shape;570;p3"/>
          <p:cNvSpPr txBox="1"/>
          <p:nvPr/>
        </p:nvSpPr>
        <p:spPr>
          <a:xfrm>
            <a:off x="6618413" y="4428154"/>
            <a:ext cx="3052352"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Any SAP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Ronny – </a:t>
            </a:r>
            <a:r>
              <a:rPr lang="en-US" sz="1800" dirty="0">
                <a:solidFill>
                  <a:srgbClr val="1B294E"/>
                </a:solidFill>
                <a:latin typeface="Quattrocento Sans"/>
                <a:ea typeface="Quattrocento Sans"/>
                <a:cs typeface="Quattrocento Sans"/>
                <a:sym typeface="Quattrocento Sans"/>
              </a:rPr>
              <a:t>understand embedded steampunk for SAP S/4HANA for new programming paradigm</a:t>
            </a:r>
            <a:endParaRPr dirty="0"/>
          </a:p>
        </p:txBody>
      </p: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59"/>
                                        </p:tgtEl>
                                        <p:attrNameLst>
                                          <p:attrName>style.visibility</p:attrName>
                                        </p:attrNameLst>
                                      </p:cBhvr>
                                      <p:to>
                                        <p:strVal val="visible"/>
                                      </p:to>
                                    </p:set>
                                    <p:animEffect transition="in" filter="barn(inVertical)">
                                      <p:cBhvr>
                                        <p:cTn id="7" dur="500"/>
                                        <p:tgtEl>
                                          <p:spTgt spid="55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barn(inVertical)">
                                      <p:cBhvr>
                                        <p:cTn id="12" dur="500"/>
                                        <p:tgtEl>
                                          <p:spTgt spid="567"/>
                                        </p:tgtEl>
                                      </p:cBhvr>
                                    </p:animEffect>
                                  </p:childTnLst>
                                </p:cTn>
                              </p:par>
                              <p:par>
                                <p:cTn id="13" presetID="16" presetClass="entr" presetSubtype="21" fill="hold" nodeType="withEffect">
                                  <p:stCondLst>
                                    <p:cond delay="0"/>
                                  </p:stCondLst>
                                  <p:childTnLst>
                                    <p:set>
                                      <p:cBhvr>
                                        <p:cTn id="14" dur="1" fill="hold">
                                          <p:stCondLst>
                                            <p:cond delay="0"/>
                                          </p:stCondLst>
                                        </p:cTn>
                                        <p:tgtEl>
                                          <p:spTgt spid="563"/>
                                        </p:tgtEl>
                                        <p:attrNameLst>
                                          <p:attrName>style.visibility</p:attrName>
                                        </p:attrNameLst>
                                      </p:cBhvr>
                                      <p:to>
                                        <p:strVal val="visible"/>
                                      </p:to>
                                    </p:set>
                                    <p:animEffect transition="in" filter="barn(inVertical)">
                                      <p:cBhvr>
                                        <p:cTn id="15" dur="500"/>
                                        <p:tgtEl>
                                          <p:spTgt spid="56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68"/>
                                        </p:tgtEl>
                                        <p:attrNameLst>
                                          <p:attrName>style.visibility</p:attrName>
                                        </p:attrNameLst>
                                      </p:cBhvr>
                                      <p:to>
                                        <p:strVal val="visible"/>
                                      </p:to>
                                    </p:set>
                                    <p:animEffect transition="in" filter="barn(inVertical)">
                                      <p:cBhvr>
                                        <p:cTn id="20" dur="500"/>
                                        <p:tgtEl>
                                          <p:spTgt spid="568"/>
                                        </p:tgtEl>
                                      </p:cBhvr>
                                    </p:animEffect>
                                  </p:childTnLst>
                                </p:cTn>
                              </p:par>
                              <p:par>
                                <p:cTn id="21" presetID="16" presetClass="entr" presetSubtype="21" fill="hold" nodeType="withEffect">
                                  <p:stCondLst>
                                    <p:cond delay="0"/>
                                  </p:stCondLst>
                                  <p:childTnLst>
                                    <p:set>
                                      <p:cBhvr>
                                        <p:cTn id="22" dur="1" fill="hold">
                                          <p:stCondLst>
                                            <p:cond delay="0"/>
                                          </p:stCondLst>
                                        </p:cTn>
                                        <p:tgtEl>
                                          <p:spTgt spid="564"/>
                                        </p:tgtEl>
                                        <p:attrNameLst>
                                          <p:attrName>style.visibility</p:attrName>
                                        </p:attrNameLst>
                                      </p:cBhvr>
                                      <p:to>
                                        <p:strVal val="visible"/>
                                      </p:to>
                                    </p:set>
                                    <p:animEffect transition="in" filter="barn(inVertical)">
                                      <p:cBhvr>
                                        <p:cTn id="23" dur="500"/>
                                        <p:tgtEl>
                                          <p:spTgt spid="56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65"/>
                                        </p:tgtEl>
                                        <p:attrNameLst>
                                          <p:attrName>style.visibility</p:attrName>
                                        </p:attrNameLst>
                                      </p:cBhvr>
                                      <p:to>
                                        <p:strVal val="visible"/>
                                      </p:to>
                                    </p:set>
                                    <p:animEffect transition="in" filter="barn(inVertical)">
                                      <p:cBhvr>
                                        <p:cTn id="28" dur="500"/>
                                        <p:tgtEl>
                                          <p:spTgt spid="56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69"/>
                                        </p:tgtEl>
                                        <p:attrNameLst>
                                          <p:attrName>style.visibility</p:attrName>
                                        </p:attrNameLst>
                                      </p:cBhvr>
                                      <p:to>
                                        <p:strVal val="visible"/>
                                      </p:to>
                                    </p:set>
                                    <p:animEffect transition="in" filter="barn(inVertical)">
                                      <p:cBhvr>
                                        <p:cTn id="31" dur="500"/>
                                        <p:tgtEl>
                                          <p:spTgt spid="56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70"/>
                                        </p:tgtEl>
                                        <p:attrNameLst>
                                          <p:attrName>style.visibility</p:attrName>
                                        </p:attrNameLst>
                                      </p:cBhvr>
                                      <p:to>
                                        <p:strVal val="visible"/>
                                      </p:to>
                                    </p:set>
                                    <p:animEffect transition="in" filter="barn(inVertical)">
                                      <p:cBhvr>
                                        <p:cTn id="36" dur="500"/>
                                        <p:tgtEl>
                                          <p:spTgt spid="570"/>
                                        </p:tgtEl>
                                      </p:cBhvr>
                                    </p:animEffect>
                                  </p:childTnLst>
                                </p:cTn>
                              </p:par>
                              <p:par>
                                <p:cTn id="37" presetID="16" presetClass="entr" presetSubtype="21" fill="hold" nodeType="withEffect">
                                  <p:stCondLst>
                                    <p:cond delay="0"/>
                                  </p:stCondLst>
                                  <p:childTnLst>
                                    <p:set>
                                      <p:cBhvr>
                                        <p:cTn id="38" dur="1" fill="hold">
                                          <p:stCondLst>
                                            <p:cond delay="0"/>
                                          </p:stCondLst>
                                        </p:cTn>
                                        <p:tgtEl>
                                          <p:spTgt spid="566"/>
                                        </p:tgtEl>
                                        <p:attrNameLst>
                                          <p:attrName>style.visibility</p:attrName>
                                        </p:attrNameLst>
                                      </p:cBhvr>
                                      <p:to>
                                        <p:strVal val="visible"/>
                                      </p:to>
                                    </p:set>
                                    <p:animEffect transition="in" filter="barn(inVertical)">
                                      <p:cBhvr>
                                        <p:cTn id="39" dur="5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p:bldP spid="567" grpId="0"/>
      <p:bldP spid="568" grpId="0"/>
      <p:bldP spid="569" grpId="0"/>
      <p:bldP spid="5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
          <p:cNvSpPr/>
          <p:nvPr/>
        </p:nvSpPr>
        <p:spPr>
          <a:xfrm>
            <a:off x="8658535"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7" name="Google Shape;577;p4"/>
          <p:cNvSpPr/>
          <p:nvPr/>
        </p:nvSpPr>
        <p:spPr>
          <a:xfrm>
            <a:off x="5797272"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8" name="Google Shape;578;p4"/>
          <p:cNvSpPr/>
          <p:nvPr/>
        </p:nvSpPr>
        <p:spPr>
          <a:xfrm>
            <a:off x="2755299"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9" name="Google Shape;579;p4"/>
          <p:cNvSpPr/>
          <p:nvPr/>
        </p:nvSpPr>
        <p:spPr>
          <a:xfrm>
            <a:off x="-77756"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0" name="Google Shape;580;p4"/>
          <p:cNvSpPr/>
          <p:nvPr/>
        </p:nvSpPr>
        <p:spPr>
          <a:xfrm>
            <a:off x="6369791" y="3519039"/>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1" name="Google Shape;581;p4"/>
          <p:cNvSpPr/>
          <p:nvPr/>
        </p:nvSpPr>
        <p:spPr>
          <a:xfrm>
            <a:off x="608637" y="3547062"/>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2" name="Google Shape;582;p4"/>
          <p:cNvSpPr/>
          <p:nvPr/>
        </p:nvSpPr>
        <p:spPr>
          <a:xfrm>
            <a:off x="0" y="3161586"/>
            <a:ext cx="12188825" cy="38547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3" name="Google Shape;583;p4"/>
          <p:cNvSpPr/>
          <p:nvPr/>
        </p:nvSpPr>
        <p:spPr>
          <a:xfrm>
            <a:off x="7028729"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4" name="Google Shape;584;p4"/>
          <p:cNvSpPr/>
          <p:nvPr/>
        </p:nvSpPr>
        <p:spPr>
          <a:xfrm>
            <a:off x="6426329"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5" name="Google Shape;585;p4"/>
          <p:cNvSpPr txBox="1"/>
          <p:nvPr/>
        </p:nvSpPr>
        <p:spPr>
          <a:xfrm>
            <a:off x="6394048" y="1466844"/>
            <a:ext cx="2251909"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lt1"/>
                </a:solidFill>
                <a:latin typeface="Gill Sans"/>
                <a:ea typeface="Gill Sans"/>
                <a:cs typeface="Gill Sans"/>
                <a:sym typeface="Gill Sans"/>
              </a:rPr>
              <a:t>Managed RAP Implementation and EML language for ABAP</a:t>
            </a:r>
            <a:endParaRPr sz="1600" b="1" dirty="0">
              <a:solidFill>
                <a:schemeClr val="lt1"/>
              </a:solidFill>
              <a:latin typeface="Gill Sans"/>
              <a:ea typeface="Gill Sans"/>
              <a:cs typeface="Gill Sans"/>
              <a:sym typeface="Gill Sans"/>
            </a:endParaRPr>
          </a:p>
        </p:txBody>
      </p:sp>
      <p:sp>
        <p:nvSpPr>
          <p:cNvPr id="586" name="Google Shape;586;p4"/>
          <p:cNvSpPr/>
          <p:nvPr/>
        </p:nvSpPr>
        <p:spPr>
          <a:xfrm rot="8090038" flipH="1">
            <a:off x="7079823"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87" name="Google Shape;587;p4"/>
          <p:cNvSpPr txBox="1">
            <a:spLocks noGrp="1"/>
          </p:cNvSpPr>
          <p:nvPr>
            <p:ph type="title"/>
          </p:nvPr>
        </p:nvSpPr>
        <p:spPr>
          <a:xfrm>
            <a:off x="444224" y="146584"/>
            <a:ext cx="10491783" cy="711081"/>
          </a:xfrm>
          <a:prstGeom prst="rect">
            <a:avLst/>
          </a:prstGeom>
          <a:noFill/>
          <a:ln>
            <a:noFill/>
          </a:ln>
        </p:spPr>
        <p:txBody>
          <a:bodyPr spcFirstLastPara="1" wrap="square" lIns="0" tIns="60925" rIns="0" bIns="60925" anchor="t" anchorCtr="0">
            <a:noAutofit/>
          </a:bodyPr>
          <a:lstStyle/>
          <a:p>
            <a:pPr marL="0" lvl="0" indent="0" algn="l" rtl="0">
              <a:spcBef>
                <a:spcPts val="0"/>
              </a:spcBef>
              <a:spcAft>
                <a:spcPts val="0"/>
              </a:spcAft>
              <a:buClr>
                <a:schemeClr val="accent1"/>
              </a:buClr>
              <a:buSzPts val="3600"/>
              <a:buFont typeface="Corben"/>
              <a:buNone/>
            </a:pPr>
            <a:r>
              <a:rPr lang="en-US" dirty="0">
                <a:solidFill>
                  <a:srgbClr val="FFC000"/>
                </a:solidFill>
                <a:latin typeface="Corben"/>
                <a:ea typeface="Corben"/>
                <a:cs typeface="Corben"/>
                <a:sym typeface="Corben"/>
              </a:rPr>
              <a:t>Course Outlook – 40 Hours</a:t>
            </a:r>
            <a:endParaRPr dirty="0">
              <a:solidFill>
                <a:srgbClr val="FFC000"/>
              </a:solidFill>
            </a:endParaRPr>
          </a:p>
        </p:txBody>
      </p:sp>
      <p:grpSp>
        <p:nvGrpSpPr>
          <p:cNvPr id="588" name="Google Shape;588;p4"/>
          <p:cNvGrpSpPr/>
          <p:nvPr/>
        </p:nvGrpSpPr>
        <p:grpSpPr>
          <a:xfrm>
            <a:off x="2843798" y="2846872"/>
            <a:ext cx="620814" cy="620814"/>
            <a:chOff x="2892364" y="2878815"/>
            <a:chExt cx="385476" cy="385476"/>
          </a:xfrm>
        </p:grpSpPr>
        <p:sp>
          <p:nvSpPr>
            <p:cNvPr id="589" name="Google Shape;589;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590" name="Google Shape;590;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591" name="Google Shape;591;p4"/>
          <p:cNvSpPr txBox="1"/>
          <p:nvPr/>
        </p:nvSpPr>
        <p:spPr>
          <a:xfrm>
            <a:off x="736637" y="4002834"/>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Understanding SAP BTP and ABAP Environment with different Development tools and options RAP and CAP</a:t>
            </a:r>
            <a:endParaRPr sz="2000" dirty="0">
              <a:solidFill>
                <a:srgbClr val="322A27"/>
              </a:solidFill>
              <a:latin typeface="Gill Sans"/>
              <a:ea typeface="Gill Sans"/>
              <a:cs typeface="Gill Sans"/>
              <a:sym typeface="Gill Sans"/>
            </a:endParaRPr>
          </a:p>
        </p:txBody>
      </p:sp>
      <p:sp>
        <p:nvSpPr>
          <p:cNvPr id="592" name="Google Shape;592;p4"/>
          <p:cNvSpPr txBox="1"/>
          <p:nvPr/>
        </p:nvSpPr>
        <p:spPr>
          <a:xfrm>
            <a:off x="3569487" y="3989849"/>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 CDS entities and un-managed RAP implementation in ABAP Environment on BTP</a:t>
            </a:r>
            <a:endParaRPr sz="2000" dirty="0">
              <a:solidFill>
                <a:srgbClr val="322A27"/>
              </a:solidFill>
              <a:latin typeface="Quattrocento Sans"/>
              <a:ea typeface="Quattrocento Sans"/>
              <a:cs typeface="Quattrocento Sans"/>
              <a:sym typeface="Quattrocento Sans"/>
            </a:endParaRPr>
          </a:p>
        </p:txBody>
      </p:sp>
      <p:sp>
        <p:nvSpPr>
          <p:cNvPr id="593" name="Google Shape;593;p4"/>
          <p:cNvSpPr txBox="1"/>
          <p:nvPr/>
        </p:nvSpPr>
        <p:spPr>
          <a:xfrm>
            <a:off x="6530824" y="4002834"/>
            <a:ext cx="2173035" cy="21390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322A27"/>
                </a:solidFill>
                <a:latin typeface="Gill Sans"/>
                <a:ea typeface="Gill Sans"/>
                <a:cs typeface="Gill Sans"/>
                <a:sym typeface="Gill Sans"/>
              </a:rPr>
              <a:t>Use EML language with Managed RAP implementation for fully Ready RAP Applications </a:t>
            </a:r>
            <a:r>
              <a:rPr lang="en-US" sz="1100">
                <a:solidFill>
                  <a:srgbClr val="322A27"/>
                </a:solidFill>
                <a:latin typeface="Gill Sans"/>
                <a:ea typeface="Gill Sans"/>
                <a:cs typeface="Gill Sans"/>
                <a:sym typeface="Gill Sans"/>
              </a:rPr>
              <a:t>(actions, determinations, side effects, behaviors, validations, numbering, authorizations, Fiori elements)</a:t>
            </a:r>
            <a:endParaRPr sz="2000">
              <a:solidFill>
                <a:srgbClr val="322A27"/>
              </a:solidFill>
              <a:latin typeface="Gill Sans"/>
              <a:ea typeface="Gill Sans"/>
              <a:cs typeface="Gill Sans"/>
              <a:sym typeface="Gill Sans"/>
            </a:endParaRPr>
          </a:p>
        </p:txBody>
      </p:sp>
      <p:sp>
        <p:nvSpPr>
          <p:cNvPr id="594" name="Google Shape;594;p4"/>
          <p:cNvSpPr txBox="1"/>
          <p:nvPr/>
        </p:nvSpPr>
        <p:spPr>
          <a:xfrm>
            <a:off x="9203121" y="3989849"/>
            <a:ext cx="2377067"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Side-by-side extension scenarios</a:t>
            </a:r>
            <a:endParaRPr dirty="0"/>
          </a:p>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&amp; Embedded Steampunk for S/4HANA</a:t>
            </a:r>
            <a:endParaRPr sz="2000" dirty="0">
              <a:solidFill>
                <a:srgbClr val="322A27"/>
              </a:solidFill>
              <a:latin typeface="Gill Sans"/>
              <a:ea typeface="Gill Sans"/>
              <a:cs typeface="Gill Sans"/>
              <a:sym typeface="Gill Sans"/>
            </a:endParaRPr>
          </a:p>
        </p:txBody>
      </p:sp>
      <p:sp>
        <p:nvSpPr>
          <p:cNvPr id="595" name="Google Shape;595;p4"/>
          <p:cNvSpPr/>
          <p:nvPr/>
        </p:nvSpPr>
        <p:spPr>
          <a:xfrm>
            <a:off x="1211841"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6" name="Google Shape;596;p4"/>
          <p:cNvSpPr/>
          <p:nvPr/>
        </p:nvSpPr>
        <p:spPr>
          <a:xfrm>
            <a:off x="609441"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7" name="Google Shape;597;p4"/>
          <p:cNvSpPr txBox="1"/>
          <p:nvPr/>
        </p:nvSpPr>
        <p:spPr>
          <a:xfrm>
            <a:off x="608637" y="1327074"/>
            <a:ext cx="2134819"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lt1"/>
                </a:solidFill>
                <a:latin typeface="Gill Sans"/>
                <a:ea typeface="Gill Sans"/>
                <a:cs typeface="Gill Sans"/>
                <a:sym typeface="Gill Sans"/>
              </a:rPr>
              <a:t>SAP BTP ABAP Environment</a:t>
            </a:r>
            <a:endParaRPr sz="2400" b="1" dirty="0">
              <a:solidFill>
                <a:schemeClr val="lt1"/>
              </a:solidFill>
              <a:latin typeface="Gill Sans"/>
              <a:ea typeface="Gill Sans"/>
              <a:cs typeface="Gill Sans"/>
              <a:sym typeface="Gill Sans"/>
            </a:endParaRPr>
          </a:p>
        </p:txBody>
      </p:sp>
      <p:sp>
        <p:nvSpPr>
          <p:cNvPr id="598" name="Google Shape;598;p4"/>
          <p:cNvSpPr/>
          <p:nvPr/>
        </p:nvSpPr>
        <p:spPr>
          <a:xfrm rot="8090038" flipH="1">
            <a:off x="1262935"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99" name="Google Shape;599;p4"/>
          <p:cNvSpPr/>
          <p:nvPr/>
        </p:nvSpPr>
        <p:spPr>
          <a:xfrm>
            <a:off x="4120285"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0" name="Google Shape;600;p4"/>
          <p:cNvSpPr/>
          <p:nvPr/>
        </p:nvSpPr>
        <p:spPr>
          <a:xfrm>
            <a:off x="3517885"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1" name="Google Shape;601;p4"/>
          <p:cNvSpPr txBox="1"/>
          <p:nvPr/>
        </p:nvSpPr>
        <p:spPr>
          <a:xfrm>
            <a:off x="3594050" y="1489788"/>
            <a:ext cx="201989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CDS Entities &amp;</a:t>
            </a:r>
            <a:endParaRPr dirty="0"/>
          </a:p>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Unmanaged RAP Implementation</a:t>
            </a:r>
            <a:endParaRPr sz="1800" b="1" dirty="0">
              <a:solidFill>
                <a:schemeClr val="lt1"/>
              </a:solidFill>
              <a:latin typeface="Gill Sans"/>
              <a:ea typeface="Gill Sans"/>
              <a:cs typeface="Gill Sans"/>
              <a:sym typeface="Gill Sans"/>
            </a:endParaRPr>
          </a:p>
        </p:txBody>
      </p:sp>
      <p:sp>
        <p:nvSpPr>
          <p:cNvPr id="602" name="Google Shape;602;p4"/>
          <p:cNvSpPr/>
          <p:nvPr/>
        </p:nvSpPr>
        <p:spPr>
          <a:xfrm rot="8090038" flipH="1">
            <a:off x="4171379"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nvGrpSpPr>
          <p:cNvPr id="603" name="Google Shape;603;p4"/>
          <p:cNvGrpSpPr/>
          <p:nvPr/>
        </p:nvGrpSpPr>
        <p:grpSpPr>
          <a:xfrm>
            <a:off x="5750339" y="2846872"/>
            <a:ext cx="620814" cy="620814"/>
            <a:chOff x="2892364" y="2878815"/>
            <a:chExt cx="385476" cy="385476"/>
          </a:xfrm>
        </p:grpSpPr>
        <p:sp>
          <p:nvSpPr>
            <p:cNvPr id="604" name="Google Shape;604;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05" name="Google Shape;605;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grpSp>
        <p:nvGrpSpPr>
          <p:cNvPr id="606" name="Google Shape;606;p4"/>
          <p:cNvGrpSpPr/>
          <p:nvPr/>
        </p:nvGrpSpPr>
        <p:grpSpPr>
          <a:xfrm>
            <a:off x="9393617" y="1176900"/>
            <a:ext cx="2172231" cy="2407496"/>
            <a:chOff x="4262167" y="1124744"/>
            <a:chExt cx="2172231" cy="2407496"/>
          </a:xfrm>
        </p:grpSpPr>
        <p:sp>
          <p:nvSpPr>
            <p:cNvPr id="607" name="Google Shape;607;p4"/>
            <p:cNvSpPr/>
            <p:nvPr/>
          </p:nvSpPr>
          <p:spPr>
            <a:xfrm>
              <a:off x="4864567" y="3095467"/>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8" name="Google Shape;608;p4"/>
            <p:cNvSpPr/>
            <p:nvPr/>
          </p:nvSpPr>
          <p:spPr>
            <a:xfrm>
              <a:off x="4262167" y="1124744"/>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9" name="Google Shape;609;p4"/>
            <p:cNvSpPr txBox="1"/>
            <p:nvPr/>
          </p:nvSpPr>
          <p:spPr>
            <a:xfrm>
              <a:off x="4514549" y="1265563"/>
              <a:ext cx="1728192"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Embedded Steampunk and Extensibility</a:t>
              </a:r>
              <a:endParaRPr dirty="0"/>
            </a:p>
          </p:txBody>
        </p:sp>
        <p:sp>
          <p:nvSpPr>
            <p:cNvPr id="610" name="Google Shape;610;p4"/>
            <p:cNvSpPr/>
            <p:nvPr/>
          </p:nvSpPr>
          <p:spPr>
            <a:xfrm rot="8090038" flipH="1">
              <a:off x="4915661" y="2635203"/>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grpSp>
        <p:nvGrpSpPr>
          <p:cNvPr id="611" name="Google Shape;611;p4"/>
          <p:cNvGrpSpPr/>
          <p:nvPr/>
        </p:nvGrpSpPr>
        <p:grpSpPr>
          <a:xfrm>
            <a:off x="8635461" y="2846872"/>
            <a:ext cx="620814" cy="620814"/>
            <a:chOff x="2892364" y="2878815"/>
            <a:chExt cx="385476" cy="385476"/>
          </a:xfrm>
        </p:grpSpPr>
        <p:sp>
          <p:nvSpPr>
            <p:cNvPr id="612" name="Google Shape;612;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13" name="Google Shape;613;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614" name="Google Shape;614;p4"/>
          <p:cNvSpPr/>
          <p:nvPr/>
        </p:nvSpPr>
        <p:spPr>
          <a:xfrm>
            <a:off x="821812"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5" name="Google Shape;615;p4"/>
          <p:cNvSpPr/>
          <p:nvPr/>
        </p:nvSpPr>
        <p:spPr>
          <a:xfrm>
            <a:off x="3583616"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6" name="Google Shape;616;p4"/>
          <p:cNvSpPr/>
          <p:nvPr/>
        </p:nvSpPr>
        <p:spPr>
          <a:xfrm>
            <a:off x="6632969"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7" name="Google Shape;617;p4"/>
          <p:cNvSpPr/>
          <p:nvPr/>
        </p:nvSpPr>
        <p:spPr>
          <a:xfrm>
            <a:off x="9419144"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9"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barn(inVertical)">
                                      <p:cBhvr>
                                        <p:cTn id="7" dur="5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95"/>
                                        </p:tgtEl>
                                        <p:attrNameLst>
                                          <p:attrName>style.visibility</p:attrName>
                                        </p:attrNameLst>
                                      </p:cBhvr>
                                      <p:to>
                                        <p:strVal val="visible"/>
                                      </p:to>
                                    </p:set>
                                    <p:animEffect transition="in" filter="barn(inVertical)">
                                      <p:cBhvr>
                                        <p:cTn id="12" dur="500"/>
                                        <p:tgtEl>
                                          <p:spTgt spid="59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98"/>
                                        </p:tgtEl>
                                        <p:attrNameLst>
                                          <p:attrName>style.visibility</p:attrName>
                                        </p:attrNameLst>
                                      </p:cBhvr>
                                      <p:to>
                                        <p:strVal val="visible"/>
                                      </p:to>
                                    </p:set>
                                    <p:animEffect transition="in" filter="barn(inVertical)">
                                      <p:cBhvr>
                                        <p:cTn id="15" dur="500"/>
                                        <p:tgtEl>
                                          <p:spTgt spid="59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97"/>
                                        </p:tgtEl>
                                        <p:attrNameLst>
                                          <p:attrName>style.visibility</p:attrName>
                                        </p:attrNameLst>
                                      </p:cBhvr>
                                      <p:to>
                                        <p:strVal val="visible"/>
                                      </p:to>
                                    </p:set>
                                    <p:animEffect transition="in" filter="barn(inVertical)">
                                      <p:cBhvr>
                                        <p:cTn id="18" dur="500"/>
                                        <p:tgtEl>
                                          <p:spTgt spid="59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96"/>
                                        </p:tgtEl>
                                        <p:attrNameLst>
                                          <p:attrName>style.visibility</p:attrName>
                                        </p:attrNameLst>
                                      </p:cBhvr>
                                      <p:to>
                                        <p:strVal val="visible"/>
                                      </p:to>
                                    </p:set>
                                    <p:animEffect transition="in" filter="barn(inVertical)">
                                      <p:cBhvr>
                                        <p:cTn id="21" dur="500"/>
                                        <p:tgtEl>
                                          <p:spTgt spid="59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79"/>
                                        </p:tgtEl>
                                        <p:attrNameLst>
                                          <p:attrName>style.visibility</p:attrName>
                                        </p:attrNameLst>
                                      </p:cBhvr>
                                      <p:to>
                                        <p:strVal val="visible"/>
                                      </p:to>
                                    </p:set>
                                    <p:animEffect transition="in" filter="barn(inVertical)">
                                      <p:cBhvr>
                                        <p:cTn id="24" dur="500"/>
                                        <p:tgtEl>
                                          <p:spTgt spid="57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78"/>
                                        </p:tgtEl>
                                        <p:attrNameLst>
                                          <p:attrName>style.visibility</p:attrName>
                                        </p:attrNameLst>
                                      </p:cBhvr>
                                      <p:to>
                                        <p:strVal val="visible"/>
                                      </p:to>
                                    </p:set>
                                    <p:animEffect transition="in" filter="barn(inVertical)">
                                      <p:cBhvr>
                                        <p:cTn id="29" dur="500"/>
                                        <p:tgtEl>
                                          <p:spTgt spid="57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600"/>
                                        </p:tgtEl>
                                        <p:attrNameLst>
                                          <p:attrName>style.visibility</p:attrName>
                                        </p:attrNameLst>
                                      </p:cBhvr>
                                      <p:to>
                                        <p:strVal val="visible"/>
                                      </p:to>
                                    </p:set>
                                    <p:animEffect transition="in" filter="barn(inVertical)">
                                      <p:cBhvr>
                                        <p:cTn id="32" dur="500"/>
                                        <p:tgtEl>
                                          <p:spTgt spid="60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601"/>
                                        </p:tgtEl>
                                        <p:attrNameLst>
                                          <p:attrName>style.visibility</p:attrName>
                                        </p:attrNameLst>
                                      </p:cBhvr>
                                      <p:to>
                                        <p:strVal val="visible"/>
                                      </p:to>
                                    </p:set>
                                    <p:animEffect transition="in" filter="barn(inVertical)">
                                      <p:cBhvr>
                                        <p:cTn id="35" dur="500"/>
                                        <p:tgtEl>
                                          <p:spTgt spid="60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602"/>
                                        </p:tgtEl>
                                        <p:attrNameLst>
                                          <p:attrName>style.visibility</p:attrName>
                                        </p:attrNameLst>
                                      </p:cBhvr>
                                      <p:to>
                                        <p:strVal val="visible"/>
                                      </p:to>
                                    </p:set>
                                    <p:animEffect transition="in" filter="barn(inVertical)">
                                      <p:cBhvr>
                                        <p:cTn id="38" dur="500"/>
                                        <p:tgtEl>
                                          <p:spTgt spid="602"/>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99"/>
                                        </p:tgtEl>
                                        <p:attrNameLst>
                                          <p:attrName>style.visibility</p:attrName>
                                        </p:attrNameLst>
                                      </p:cBhvr>
                                      <p:to>
                                        <p:strVal val="visible"/>
                                      </p:to>
                                    </p:set>
                                    <p:animEffect transition="in" filter="barn(inVertical)">
                                      <p:cBhvr>
                                        <p:cTn id="41" dur="500"/>
                                        <p:tgtEl>
                                          <p:spTgt spid="59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577"/>
                                        </p:tgtEl>
                                        <p:attrNameLst>
                                          <p:attrName>style.visibility</p:attrName>
                                        </p:attrNameLst>
                                      </p:cBhvr>
                                      <p:to>
                                        <p:strVal val="visible"/>
                                      </p:to>
                                    </p:set>
                                    <p:animEffect transition="in" filter="barn(inVertical)">
                                      <p:cBhvr>
                                        <p:cTn id="46" dur="500"/>
                                        <p:tgtEl>
                                          <p:spTgt spid="57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584"/>
                                        </p:tgtEl>
                                        <p:attrNameLst>
                                          <p:attrName>style.visibility</p:attrName>
                                        </p:attrNameLst>
                                      </p:cBhvr>
                                      <p:to>
                                        <p:strVal val="visible"/>
                                      </p:to>
                                    </p:set>
                                    <p:animEffect transition="in" filter="barn(inVertical)">
                                      <p:cBhvr>
                                        <p:cTn id="49" dur="500"/>
                                        <p:tgtEl>
                                          <p:spTgt spid="58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85"/>
                                        </p:tgtEl>
                                        <p:attrNameLst>
                                          <p:attrName>style.visibility</p:attrName>
                                        </p:attrNameLst>
                                      </p:cBhvr>
                                      <p:to>
                                        <p:strVal val="visible"/>
                                      </p:to>
                                    </p:set>
                                    <p:animEffect transition="in" filter="barn(inVertical)">
                                      <p:cBhvr>
                                        <p:cTn id="52" dur="500"/>
                                        <p:tgtEl>
                                          <p:spTgt spid="585"/>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86"/>
                                        </p:tgtEl>
                                        <p:attrNameLst>
                                          <p:attrName>style.visibility</p:attrName>
                                        </p:attrNameLst>
                                      </p:cBhvr>
                                      <p:to>
                                        <p:strVal val="visible"/>
                                      </p:to>
                                    </p:set>
                                    <p:animEffect transition="in" filter="barn(inVertical)">
                                      <p:cBhvr>
                                        <p:cTn id="55" dur="500"/>
                                        <p:tgtEl>
                                          <p:spTgt spid="58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83"/>
                                        </p:tgtEl>
                                        <p:attrNameLst>
                                          <p:attrName>style.visibility</p:attrName>
                                        </p:attrNameLst>
                                      </p:cBhvr>
                                      <p:to>
                                        <p:strVal val="visible"/>
                                      </p:to>
                                    </p:set>
                                    <p:animEffect transition="in" filter="barn(inVertical)">
                                      <p:cBhvr>
                                        <p:cTn id="58" dur="500"/>
                                        <p:tgtEl>
                                          <p:spTgt spid="583"/>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606"/>
                                        </p:tgtEl>
                                        <p:attrNameLst>
                                          <p:attrName>style.visibility</p:attrName>
                                        </p:attrNameLst>
                                      </p:cBhvr>
                                      <p:to>
                                        <p:strVal val="visible"/>
                                      </p:to>
                                    </p:set>
                                    <p:animEffect transition="in" filter="barn(inVertical)">
                                      <p:cBhvr>
                                        <p:cTn id="63" dur="500"/>
                                        <p:tgtEl>
                                          <p:spTgt spid="606"/>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576"/>
                                        </p:tgtEl>
                                        <p:attrNameLst>
                                          <p:attrName>style.visibility</p:attrName>
                                        </p:attrNameLst>
                                      </p:cBhvr>
                                      <p:to>
                                        <p:strVal val="visible"/>
                                      </p:to>
                                    </p:set>
                                    <p:animEffect transition="in" filter="barn(inVertical)">
                                      <p:cBhvr>
                                        <p:cTn id="66" dur="500"/>
                                        <p:tgtEl>
                                          <p:spTgt spid="576"/>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588"/>
                                        </p:tgtEl>
                                        <p:attrNameLst>
                                          <p:attrName>style.visibility</p:attrName>
                                        </p:attrNameLst>
                                      </p:cBhvr>
                                      <p:to>
                                        <p:strVal val="visible"/>
                                      </p:to>
                                    </p:set>
                                    <p:animEffect transition="in" filter="barn(inVertical)">
                                      <p:cBhvr>
                                        <p:cTn id="71" dur="500"/>
                                        <p:tgtEl>
                                          <p:spTgt spid="588"/>
                                        </p:tgtEl>
                                      </p:cBhvr>
                                    </p:animEffect>
                                  </p:childTnLst>
                                </p:cTn>
                              </p:par>
                              <p:par>
                                <p:cTn id="72" presetID="16" presetClass="entr" presetSubtype="21" fill="hold" nodeType="withEffect">
                                  <p:stCondLst>
                                    <p:cond delay="0"/>
                                  </p:stCondLst>
                                  <p:childTnLst>
                                    <p:set>
                                      <p:cBhvr>
                                        <p:cTn id="73" dur="1" fill="hold">
                                          <p:stCondLst>
                                            <p:cond delay="0"/>
                                          </p:stCondLst>
                                        </p:cTn>
                                        <p:tgtEl>
                                          <p:spTgt spid="603"/>
                                        </p:tgtEl>
                                        <p:attrNameLst>
                                          <p:attrName>style.visibility</p:attrName>
                                        </p:attrNameLst>
                                      </p:cBhvr>
                                      <p:to>
                                        <p:strVal val="visible"/>
                                      </p:to>
                                    </p:set>
                                    <p:animEffect transition="in" filter="barn(inVertical)">
                                      <p:cBhvr>
                                        <p:cTn id="74" dur="500"/>
                                        <p:tgtEl>
                                          <p:spTgt spid="603"/>
                                        </p:tgtEl>
                                      </p:cBhvr>
                                    </p:animEffect>
                                  </p:childTnLst>
                                </p:cTn>
                              </p:par>
                              <p:par>
                                <p:cTn id="75" presetID="16" presetClass="entr" presetSubtype="21" fill="hold" nodeType="withEffect">
                                  <p:stCondLst>
                                    <p:cond delay="0"/>
                                  </p:stCondLst>
                                  <p:childTnLst>
                                    <p:set>
                                      <p:cBhvr>
                                        <p:cTn id="76" dur="1" fill="hold">
                                          <p:stCondLst>
                                            <p:cond delay="0"/>
                                          </p:stCondLst>
                                        </p:cTn>
                                        <p:tgtEl>
                                          <p:spTgt spid="611"/>
                                        </p:tgtEl>
                                        <p:attrNameLst>
                                          <p:attrName>style.visibility</p:attrName>
                                        </p:attrNameLst>
                                      </p:cBhvr>
                                      <p:to>
                                        <p:strVal val="visible"/>
                                      </p:to>
                                    </p:set>
                                    <p:animEffect transition="in" filter="barn(inVertical)">
                                      <p:cBhvr>
                                        <p:cTn id="77" dur="500"/>
                                        <p:tgtEl>
                                          <p:spTgt spid="611"/>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82"/>
                                        </p:tgtEl>
                                        <p:attrNameLst>
                                          <p:attrName>style.visibility</p:attrName>
                                        </p:attrNameLst>
                                      </p:cBhvr>
                                      <p:to>
                                        <p:strVal val="visible"/>
                                      </p:to>
                                    </p:set>
                                    <p:animEffect transition="in" filter="barn(inVertical)">
                                      <p:cBhvr>
                                        <p:cTn id="80" dur="500"/>
                                        <p:tgtEl>
                                          <p:spTgt spid="58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591"/>
                                        </p:tgtEl>
                                        <p:attrNameLst>
                                          <p:attrName>style.visibility</p:attrName>
                                        </p:attrNameLst>
                                      </p:cBhvr>
                                      <p:to>
                                        <p:strVal val="visible"/>
                                      </p:to>
                                    </p:set>
                                    <p:animEffect transition="in" filter="barn(inVertical)">
                                      <p:cBhvr>
                                        <p:cTn id="85" dur="500"/>
                                        <p:tgtEl>
                                          <p:spTgt spid="591"/>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614"/>
                                        </p:tgtEl>
                                        <p:attrNameLst>
                                          <p:attrName>style.visibility</p:attrName>
                                        </p:attrNameLst>
                                      </p:cBhvr>
                                      <p:to>
                                        <p:strVal val="visible"/>
                                      </p:to>
                                    </p:set>
                                    <p:animEffect transition="in" filter="barn(inVertical)">
                                      <p:cBhvr>
                                        <p:cTn id="88" dur="500"/>
                                        <p:tgtEl>
                                          <p:spTgt spid="614"/>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581"/>
                                        </p:tgtEl>
                                        <p:attrNameLst>
                                          <p:attrName>style.visibility</p:attrName>
                                        </p:attrNameLst>
                                      </p:cBhvr>
                                      <p:to>
                                        <p:strVal val="visible"/>
                                      </p:to>
                                    </p:set>
                                    <p:animEffect transition="in" filter="barn(inVertical)">
                                      <p:cBhvr>
                                        <p:cTn id="91" dur="500"/>
                                        <p:tgtEl>
                                          <p:spTgt spid="581"/>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615"/>
                                        </p:tgtEl>
                                        <p:attrNameLst>
                                          <p:attrName>style.visibility</p:attrName>
                                        </p:attrNameLst>
                                      </p:cBhvr>
                                      <p:to>
                                        <p:strVal val="visible"/>
                                      </p:to>
                                    </p:set>
                                    <p:animEffect transition="in" filter="barn(inVertical)">
                                      <p:cBhvr>
                                        <p:cTn id="96" dur="500"/>
                                        <p:tgtEl>
                                          <p:spTgt spid="615"/>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592"/>
                                        </p:tgtEl>
                                        <p:attrNameLst>
                                          <p:attrName>style.visibility</p:attrName>
                                        </p:attrNameLst>
                                      </p:cBhvr>
                                      <p:to>
                                        <p:strVal val="visible"/>
                                      </p:to>
                                    </p:set>
                                    <p:animEffect transition="in" filter="barn(inVertical)">
                                      <p:cBhvr>
                                        <p:cTn id="99" dur="500"/>
                                        <p:tgtEl>
                                          <p:spTgt spid="592"/>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616"/>
                                        </p:tgtEl>
                                        <p:attrNameLst>
                                          <p:attrName>style.visibility</p:attrName>
                                        </p:attrNameLst>
                                      </p:cBhvr>
                                      <p:to>
                                        <p:strVal val="visible"/>
                                      </p:to>
                                    </p:set>
                                    <p:animEffect transition="in" filter="barn(inVertical)">
                                      <p:cBhvr>
                                        <p:cTn id="104" dur="500"/>
                                        <p:tgtEl>
                                          <p:spTgt spid="616"/>
                                        </p:tgtEl>
                                      </p:cBhvr>
                                    </p:animEffect>
                                  </p:childTnLst>
                                </p:cTn>
                              </p:par>
                              <p:par>
                                <p:cTn id="105" presetID="16" presetClass="entr" presetSubtype="21" fill="hold" grpId="0" nodeType="withEffect">
                                  <p:stCondLst>
                                    <p:cond delay="0"/>
                                  </p:stCondLst>
                                  <p:childTnLst>
                                    <p:set>
                                      <p:cBhvr>
                                        <p:cTn id="106" dur="1" fill="hold">
                                          <p:stCondLst>
                                            <p:cond delay="0"/>
                                          </p:stCondLst>
                                        </p:cTn>
                                        <p:tgtEl>
                                          <p:spTgt spid="580"/>
                                        </p:tgtEl>
                                        <p:attrNameLst>
                                          <p:attrName>style.visibility</p:attrName>
                                        </p:attrNameLst>
                                      </p:cBhvr>
                                      <p:to>
                                        <p:strVal val="visible"/>
                                      </p:to>
                                    </p:set>
                                    <p:animEffect transition="in" filter="barn(inVertical)">
                                      <p:cBhvr>
                                        <p:cTn id="107" dur="500"/>
                                        <p:tgtEl>
                                          <p:spTgt spid="580"/>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593"/>
                                        </p:tgtEl>
                                        <p:attrNameLst>
                                          <p:attrName>style.visibility</p:attrName>
                                        </p:attrNameLst>
                                      </p:cBhvr>
                                      <p:to>
                                        <p:strVal val="visible"/>
                                      </p:to>
                                    </p:set>
                                    <p:animEffect transition="in" filter="barn(inVertical)">
                                      <p:cBhvr>
                                        <p:cTn id="110" dur="500"/>
                                        <p:tgtEl>
                                          <p:spTgt spid="593"/>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617"/>
                                        </p:tgtEl>
                                        <p:attrNameLst>
                                          <p:attrName>style.visibility</p:attrName>
                                        </p:attrNameLst>
                                      </p:cBhvr>
                                      <p:to>
                                        <p:strVal val="visible"/>
                                      </p:to>
                                    </p:set>
                                    <p:animEffect transition="in" filter="barn(inVertical)">
                                      <p:cBhvr>
                                        <p:cTn id="115" dur="500"/>
                                        <p:tgtEl>
                                          <p:spTgt spid="617"/>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594"/>
                                        </p:tgtEl>
                                        <p:attrNameLst>
                                          <p:attrName>style.visibility</p:attrName>
                                        </p:attrNameLst>
                                      </p:cBhvr>
                                      <p:to>
                                        <p:strVal val="visible"/>
                                      </p:to>
                                    </p:set>
                                    <p:animEffect transition="in" filter="barn(inVertical)">
                                      <p:cBhvr>
                                        <p:cTn id="118" dur="5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p:bldP spid="586" grpId="0" animBg="1"/>
      <p:bldP spid="587" grpId="0"/>
      <p:bldP spid="591" grpId="0"/>
      <p:bldP spid="592" grpId="0"/>
      <p:bldP spid="593" grpId="0"/>
      <p:bldP spid="594" grpId="0"/>
      <p:bldP spid="595" grpId="0" animBg="1"/>
      <p:bldP spid="596" grpId="0" animBg="1"/>
      <p:bldP spid="597" grpId="0"/>
      <p:bldP spid="598" grpId="0" animBg="1"/>
      <p:bldP spid="599" grpId="0" animBg="1"/>
      <p:bldP spid="600" grpId="0" animBg="1"/>
      <p:bldP spid="601" grpId="0"/>
      <p:bldP spid="602" grpId="0" animBg="1"/>
      <p:bldP spid="614" grpId="0" animBg="1"/>
      <p:bldP spid="615" grpId="0" animBg="1"/>
      <p:bldP spid="616" grpId="0" animBg="1"/>
      <p:bldP spid="6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
          <p:cNvSpPr txBox="1">
            <a:spLocks noGrp="1"/>
          </p:cNvSpPr>
          <p:nvPr>
            <p:ph type="title"/>
          </p:nvPr>
        </p:nvSpPr>
        <p:spPr>
          <a:xfrm>
            <a:off x="406400" y="333375"/>
            <a:ext cx="8509000" cy="48895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 </a:t>
            </a:r>
            <a:r>
              <a:rPr lang="en-US" sz="2000" b="0" i="0" u="none" strike="noStrike" cap="none" dirty="0">
                <a:solidFill>
                  <a:srgbClr val="FFC000"/>
                </a:solidFill>
                <a:latin typeface="Corben"/>
                <a:ea typeface="Corben"/>
                <a:cs typeface="Corben"/>
                <a:sym typeface="Corben"/>
              </a:rPr>
              <a:t>ABAP is evolving, are you?</a:t>
            </a:r>
            <a:endParaRPr dirty="0">
              <a:solidFill>
                <a:srgbClr val="FFC000"/>
              </a:solidFill>
            </a:endParaRPr>
          </a:p>
        </p:txBody>
      </p:sp>
      <p:sp>
        <p:nvSpPr>
          <p:cNvPr id="627" name="Google Shape;627;p5"/>
          <p:cNvSpPr/>
          <p:nvPr/>
        </p:nvSpPr>
        <p:spPr>
          <a:xfrm>
            <a:off x="761601" y="1593372"/>
            <a:ext cx="2016220" cy="1080120"/>
          </a:xfrm>
          <a:prstGeom prst="rect">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ECC /</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Business Suite</a:t>
            </a:r>
            <a:endParaRPr sz="2400">
              <a:solidFill>
                <a:srgbClr val="1B294E"/>
              </a:solidFill>
              <a:latin typeface="Gill Sans"/>
              <a:ea typeface="Gill Sans"/>
              <a:cs typeface="Gill Sans"/>
              <a:sym typeface="Gill Sans"/>
            </a:endParaRPr>
          </a:p>
        </p:txBody>
      </p:sp>
      <p:sp>
        <p:nvSpPr>
          <p:cNvPr id="628" name="Google Shape;628;p5"/>
          <p:cNvSpPr/>
          <p:nvPr/>
        </p:nvSpPr>
        <p:spPr>
          <a:xfrm>
            <a:off x="577506" y="3267913"/>
            <a:ext cx="2520274" cy="125069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SAP NetWeaver 7.5x ABAP Layer</a:t>
            </a:r>
            <a:endParaRPr sz="2400">
              <a:solidFill>
                <a:srgbClr val="1B294E"/>
              </a:solidFill>
              <a:latin typeface="Gill Sans"/>
              <a:ea typeface="Gill Sans"/>
              <a:cs typeface="Gill Sans"/>
              <a:sym typeface="Gill Sans"/>
            </a:endParaRPr>
          </a:p>
        </p:txBody>
      </p:sp>
      <p:sp>
        <p:nvSpPr>
          <p:cNvPr id="629" name="Google Shape;629;p5"/>
          <p:cNvSpPr/>
          <p:nvPr/>
        </p:nvSpPr>
        <p:spPr>
          <a:xfrm>
            <a:off x="761601" y="5337212"/>
            <a:ext cx="2114291" cy="64807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Any DB/HANA</a:t>
            </a:r>
            <a:endParaRPr sz="2400">
              <a:solidFill>
                <a:srgbClr val="1B294E"/>
              </a:solidFill>
              <a:latin typeface="Gill Sans"/>
              <a:ea typeface="Gill Sans"/>
              <a:cs typeface="Gill Sans"/>
              <a:sym typeface="Gill Sans"/>
            </a:endParaRPr>
          </a:p>
        </p:txBody>
      </p:sp>
      <p:cxnSp>
        <p:nvCxnSpPr>
          <p:cNvPr id="630" name="Google Shape;630;p5"/>
          <p:cNvCxnSpPr/>
          <p:nvPr/>
        </p:nvCxnSpPr>
        <p:spPr>
          <a:xfrm>
            <a:off x="4087422" y="1405191"/>
            <a:ext cx="0" cy="4976137"/>
          </a:xfrm>
          <a:prstGeom prst="straightConnector1">
            <a:avLst/>
          </a:prstGeom>
          <a:noFill/>
          <a:ln w="19050" cap="flat" cmpd="sng">
            <a:solidFill>
              <a:srgbClr val="1B294E"/>
            </a:solidFill>
            <a:prstDash val="solid"/>
            <a:round/>
            <a:headEnd type="none" w="sm" len="sm"/>
            <a:tailEnd type="none" w="sm" len="sm"/>
          </a:ln>
        </p:spPr>
      </p:cxnSp>
      <p:sp>
        <p:nvSpPr>
          <p:cNvPr id="631" name="Google Shape;631;p5"/>
          <p:cNvSpPr/>
          <p:nvPr/>
        </p:nvSpPr>
        <p:spPr>
          <a:xfrm>
            <a:off x="3871403" y="2060848"/>
            <a:ext cx="413570" cy="432048"/>
          </a:xfrm>
          <a:prstGeom prst="rightArrow">
            <a:avLst>
              <a:gd name="adj1" fmla="val 50000"/>
              <a:gd name="adj2" fmla="val 50000"/>
            </a:avLst>
          </a:prstGeom>
          <a:solidFill>
            <a:srgbClr val="E7F1F9"/>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Quattrocento Sans"/>
              <a:ea typeface="Quattrocento Sans"/>
              <a:cs typeface="Quattrocento Sans"/>
              <a:sym typeface="Quattrocento Sans"/>
            </a:endParaRPr>
          </a:p>
        </p:txBody>
      </p:sp>
      <p:sp>
        <p:nvSpPr>
          <p:cNvPr id="632" name="Google Shape;632;p5"/>
          <p:cNvSpPr/>
          <p:nvPr/>
        </p:nvSpPr>
        <p:spPr>
          <a:xfrm>
            <a:off x="4913933" y="1405191"/>
            <a:ext cx="1774545" cy="1447468"/>
          </a:xfrm>
          <a:prstGeom prst="rect">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S/4HANA</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1909 OP</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Yearly</a:t>
            </a:r>
            <a:endParaRPr sz="2400">
              <a:solidFill>
                <a:srgbClr val="1B294E"/>
              </a:solidFill>
              <a:latin typeface="Gill Sans"/>
              <a:ea typeface="Gill Sans"/>
              <a:cs typeface="Gill Sans"/>
              <a:sym typeface="Gill Sans"/>
            </a:endParaRPr>
          </a:p>
        </p:txBody>
      </p:sp>
      <p:sp>
        <p:nvSpPr>
          <p:cNvPr id="633" name="Google Shape;633;p5"/>
          <p:cNvSpPr/>
          <p:nvPr/>
        </p:nvSpPr>
        <p:spPr>
          <a:xfrm>
            <a:off x="7312885" y="1405191"/>
            <a:ext cx="1774545" cy="1447468"/>
          </a:xfrm>
          <a:prstGeom prst="rect">
            <a:avLst/>
          </a:prstGeom>
          <a:solidFill>
            <a:srgbClr val="F2F2F2"/>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1B294E"/>
                </a:solidFill>
                <a:latin typeface="Gill Sans"/>
                <a:ea typeface="Gill Sans"/>
                <a:cs typeface="Gill Sans"/>
                <a:sym typeface="Gill Sans"/>
              </a:rPr>
              <a:t>SAP BTP Releases</a:t>
            </a:r>
            <a:endParaRPr/>
          </a:p>
          <a:p>
            <a:pPr marL="0" marR="0" lvl="0" indent="0" algn="ctr" rtl="0">
              <a:spcBef>
                <a:spcPts val="0"/>
              </a:spcBef>
              <a:spcAft>
                <a:spcPts val="0"/>
              </a:spcAft>
              <a:buNone/>
            </a:pPr>
            <a:r>
              <a:rPr lang="en-US" sz="2000">
                <a:solidFill>
                  <a:schemeClr val="dk1"/>
                </a:solidFill>
                <a:latin typeface="Gill Sans"/>
                <a:ea typeface="Gill Sans"/>
                <a:cs typeface="Gill Sans"/>
                <a:sym typeface="Gill Sans"/>
              </a:rPr>
              <a:t>Quarter</a:t>
            </a:r>
            <a:endParaRPr sz="2000">
              <a:solidFill>
                <a:schemeClr val="dk1"/>
              </a:solidFill>
              <a:latin typeface="Gill Sans"/>
              <a:ea typeface="Gill Sans"/>
              <a:cs typeface="Gill Sans"/>
              <a:sym typeface="Gill Sans"/>
            </a:endParaRPr>
          </a:p>
        </p:txBody>
      </p:sp>
      <p:sp>
        <p:nvSpPr>
          <p:cNvPr id="634" name="Google Shape;634;p5"/>
          <p:cNvSpPr/>
          <p:nvPr/>
        </p:nvSpPr>
        <p:spPr>
          <a:xfrm>
            <a:off x="4738600" y="4142571"/>
            <a:ext cx="4348830" cy="1085370"/>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ABA Layer</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RESTful Application Programming Model</a:t>
            </a:r>
            <a:endParaRPr sz="2400">
              <a:solidFill>
                <a:srgbClr val="1B294E"/>
              </a:solidFill>
              <a:latin typeface="Gill Sans"/>
              <a:ea typeface="Gill Sans"/>
              <a:cs typeface="Gill Sans"/>
              <a:sym typeface="Gill Sans"/>
            </a:endParaRPr>
          </a:p>
        </p:txBody>
      </p:sp>
      <p:sp>
        <p:nvSpPr>
          <p:cNvPr id="635" name="Google Shape;635;p5"/>
          <p:cNvSpPr/>
          <p:nvPr/>
        </p:nvSpPr>
        <p:spPr>
          <a:xfrm>
            <a:off x="4726261" y="5458314"/>
            <a:ext cx="6783192" cy="569607"/>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HANA</a:t>
            </a:r>
            <a:endParaRPr sz="2400">
              <a:solidFill>
                <a:srgbClr val="1B294E"/>
              </a:solidFill>
              <a:latin typeface="Gill Sans"/>
              <a:ea typeface="Gill Sans"/>
              <a:cs typeface="Gill Sans"/>
              <a:sym typeface="Gill Sans"/>
            </a:endParaRPr>
          </a:p>
        </p:txBody>
      </p:sp>
      <p:sp>
        <p:nvSpPr>
          <p:cNvPr id="640" name="Google Shape;640;p5"/>
          <p:cNvSpPr/>
          <p:nvPr/>
        </p:nvSpPr>
        <p:spPr>
          <a:xfrm>
            <a:off x="9620436" y="2293854"/>
            <a:ext cx="1889015" cy="1404156"/>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Custom Apps or </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Extend</a:t>
            </a:r>
            <a:endParaRPr sz="2000" dirty="0">
              <a:solidFill>
                <a:schemeClr val="bg1"/>
              </a:solidFill>
              <a:latin typeface="Gill Sans"/>
              <a:ea typeface="Gill Sans"/>
              <a:cs typeface="Gill Sans"/>
              <a:sym typeface="Gill Sans"/>
            </a:endParaRPr>
          </a:p>
        </p:txBody>
      </p:sp>
      <p:sp>
        <p:nvSpPr>
          <p:cNvPr id="641" name="Google Shape;641;p5"/>
          <p:cNvSpPr/>
          <p:nvPr/>
        </p:nvSpPr>
        <p:spPr>
          <a:xfrm>
            <a:off x="9620437" y="3812345"/>
            <a:ext cx="1889015" cy="1524867"/>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SAP Cloud Platform</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Java, Node.js</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HANA, </a:t>
            </a:r>
            <a:r>
              <a:rPr lang="en-US" sz="2000" b="1" dirty="0">
                <a:solidFill>
                  <a:schemeClr val="bg1"/>
                </a:solidFill>
                <a:latin typeface="Gill Sans"/>
                <a:ea typeface="Gill Sans"/>
                <a:cs typeface="Gill Sans"/>
                <a:sym typeface="Gill Sans"/>
              </a:rPr>
              <a:t>ABAP</a:t>
            </a:r>
            <a:endParaRPr sz="2000" dirty="0">
              <a:solidFill>
                <a:schemeClr val="bg1"/>
              </a:solidFill>
              <a:latin typeface="Gill Sans"/>
              <a:ea typeface="Gill Sans"/>
              <a:cs typeface="Gill Sans"/>
              <a:sym typeface="Gill Sans"/>
            </a:endParaRPr>
          </a:p>
        </p:txBody>
      </p:sp>
      <p:sp>
        <p:nvSpPr>
          <p:cNvPr id="1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barn(inVertical)">
                                      <p:cBhvr>
                                        <p:cTn id="7" dur="500"/>
                                        <p:tgtEl>
                                          <p:spTgt spid="6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27"/>
                                        </p:tgtEl>
                                        <p:attrNameLst>
                                          <p:attrName>style.visibility</p:attrName>
                                        </p:attrNameLst>
                                      </p:cBhvr>
                                      <p:to>
                                        <p:strVal val="visible"/>
                                      </p:to>
                                    </p:set>
                                    <p:animEffect transition="in" filter="barn(inVertical)">
                                      <p:cBhvr>
                                        <p:cTn id="12" dur="500"/>
                                        <p:tgtEl>
                                          <p:spTgt spid="62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28"/>
                                        </p:tgtEl>
                                        <p:attrNameLst>
                                          <p:attrName>style.visibility</p:attrName>
                                        </p:attrNameLst>
                                      </p:cBhvr>
                                      <p:to>
                                        <p:strVal val="visible"/>
                                      </p:to>
                                    </p:set>
                                    <p:animEffect transition="in" filter="barn(inVertical)">
                                      <p:cBhvr>
                                        <p:cTn id="15" dur="500"/>
                                        <p:tgtEl>
                                          <p:spTgt spid="62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29"/>
                                        </p:tgtEl>
                                        <p:attrNameLst>
                                          <p:attrName>style.visibility</p:attrName>
                                        </p:attrNameLst>
                                      </p:cBhvr>
                                      <p:to>
                                        <p:strVal val="visible"/>
                                      </p:to>
                                    </p:set>
                                    <p:animEffect transition="in" filter="barn(inVertical)">
                                      <p:cBhvr>
                                        <p:cTn id="18" dur="500"/>
                                        <p:tgtEl>
                                          <p:spTgt spid="629"/>
                                        </p:tgtEl>
                                      </p:cBhvr>
                                    </p:animEffect>
                                  </p:childTnLst>
                                </p:cTn>
                              </p:par>
                              <p:par>
                                <p:cTn id="19" presetID="16" presetClass="entr" presetSubtype="21" fill="hold" nodeType="withEffect">
                                  <p:stCondLst>
                                    <p:cond delay="0"/>
                                  </p:stCondLst>
                                  <p:childTnLst>
                                    <p:set>
                                      <p:cBhvr>
                                        <p:cTn id="20" dur="1" fill="hold">
                                          <p:stCondLst>
                                            <p:cond delay="0"/>
                                          </p:stCondLst>
                                        </p:cTn>
                                        <p:tgtEl>
                                          <p:spTgt spid="630"/>
                                        </p:tgtEl>
                                        <p:attrNameLst>
                                          <p:attrName>style.visibility</p:attrName>
                                        </p:attrNameLst>
                                      </p:cBhvr>
                                      <p:to>
                                        <p:strVal val="visible"/>
                                      </p:to>
                                    </p:set>
                                    <p:animEffect transition="in" filter="barn(inVertical)">
                                      <p:cBhvr>
                                        <p:cTn id="21" dur="500"/>
                                        <p:tgtEl>
                                          <p:spTgt spid="63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31"/>
                                        </p:tgtEl>
                                        <p:attrNameLst>
                                          <p:attrName>style.visibility</p:attrName>
                                        </p:attrNameLst>
                                      </p:cBhvr>
                                      <p:to>
                                        <p:strVal val="visible"/>
                                      </p:to>
                                    </p:set>
                                    <p:animEffect transition="in" filter="barn(inVertical)">
                                      <p:cBhvr>
                                        <p:cTn id="24" dur="500"/>
                                        <p:tgtEl>
                                          <p:spTgt spid="63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32"/>
                                        </p:tgtEl>
                                        <p:attrNameLst>
                                          <p:attrName>style.visibility</p:attrName>
                                        </p:attrNameLst>
                                      </p:cBhvr>
                                      <p:to>
                                        <p:strVal val="visible"/>
                                      </p:to>
                                    </p:set>
                                    <p:animEffect transition="in" filter="barn(inVertical)">
                                      <p:cBhvr>
                                        <p:cTn id="27" dur="500"/>
                                        <p:tgtEl>
                                          <p:spTgt spid="63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33"/>
                                        </p:tgtEl>
                                        <p:attrNameLst>
                                          <p:attrName>style.visibility</p:attrName>
                                        </p:attrNameLst>
                                      </p:cBhvr>
                                      <p:to>
                                        <p:strVal val="visible"/>
                                      </p:to>
                                    </p:set>
                                    <p:animEffect transition="in" filter="barn(inVertical)">
                                      <p:cBhvr>
                                        <p:cTn id="30" dur="500"/>
                                        <p:tgtEl>
                                          <p:spTgt spid="63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34"/>
                                        </p:tgtEl>
                                        <p:attrNameLst>
                                          <p:attrName>style.visibility</p:attrName>
                                        </p:attrNameLst>
                                      </p:cBhvr>
                                      <p:to>
                                        <p:strVal val="visible"/>
                                      </p:to>
                                    </p:set>
                                    <p:animEffect transition="in" filter="barn(inVertical)">
                                      <p:cBhvr>
                                        <p:cTn id="33" dur="500"/>
                                        <p:tgtEl>
                                          <p:spTgt spid="63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35"/>
                                        </p:tgtEl>
                                        <p:attrNameLst>
                                          <p:attrName>style.visibility</p:attrName>
                                        </p:attrNameLst>
                                      </p:cBhvr>
                                      <p:to>
                                        <p:strVal val="visible"/>
                                      </p:to>
                                    </p:set>
                                    <p:animEffect transition="in" filter="barn(inVertical)">
                                      <p:cBhvr>
                                        <p:cTn id="36" dur="500"/>
                                        <p:tgtEl>
                                          <p:spTgt spid="63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40"/>
                                        </p:tgtEl>
                                        <p:attrNameLst>
                                          <p:attrName>style.visibility</p:attrName>
                                        </p:attrNameLst>
                                      </p:cBhvr>
                                      <p:to>
                                        <p:strVal val="visible"/>
                                      </p:to>
                                    </p:set>
                                    <p:animEffect transition="in" filter="barn(inVertical)">
                                      <p:cBhvr>
                                        <p:cTn id="39" dur="500"/>
                                        <p:tgtEl>
                                          <p:spTgt spid="64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41"/>
                                        </p:tgtEl>
                                        <p:attrNameLst>
                                          <p:attrName>style.visibility</p:attrName>
                                        </p:attrNameLst>
                                      </p:cBhvr>
                                      <p:to>
                                        <p:strVal val="visible"/>
                                      </p:to>
                                    </p:set>
                                    <p:animEffect transition="in" filter="barn(inVertical)">
                                      <p:cBhvr>
                                        <p:cTn id="42" dur="5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0"/>
      <p:bldP spid="627" grpId="0" animBg="1"/>
      <p:bldP spid="628" grpId="0" animBg="1"/>
      <p:bldP spid="629" grpId="0" animBg="1"/>
      <p:bldP spid="631" grpId="0" animBg="1"/>
      <p:bldP spid="632" grpId="0" animBg="1"/>
      <p:bldP spid="633" grpId="0" animBg="1"/>
      <p:bldP spid="634" grpId="0" animBg="1"/>
      <p:bldP spid="635" grpId="0" animBg="1"/>
      <p:bldP spid="640" grpId="0" animBg="1"/>
      <p:bldP spid="6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
          <p:cNvSpPr/>
          <p:nvPr/>
        </p:nvSpPr>
        <p:spPr>
          <a:xfrm>
            <a:off x="3727999" y="1278728"/>
            <a:ext cx="4752528" cy="4752528"/>
          </a:xfrm>
          <a:prstGeom prst="ellipse">
            <a:avLst/>
          </a:prstGeom>
          <a:gradFill>
            <a:gsLst>
              <a:gs pos="0">
                <a:srgbClr val="ACD98C"/>
              </a:gs>
              <a:gs pos="100000">
                <a:srgbClr val="E2F2D7">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7" name="Google Shape;647;p6"/>
          <p:cNvSpPr/>
          <p:nvPr/>
        </p:nvSpPr>
        <p:spPr>
          <a:xfrm>
            <a:off x="4162033" y="1755128"/>
            <a:ext cx="3864755" cy="3864756"/>
          </a:xfrm>
          <a:prstGeom prst="ellipse">
            <a:avLst/>
          </a:prstGeom>
          <a:solidFill>
            <a:schemeClr val="lt1"/>
          </a:solidFill>
          <a:ln w="762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8" name="Google Shape;648;p6"/>
          <p:cNvSpPr/>
          <p:nvPr/>
        </p:nvSpPr>
        <p:spPr>
          <a:xfrm>
            <a:off x="4354254"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9" name="Google Shape;649;p6"/>
          <p:cNvSpPr/>
          <p:nvPr/>
        </p:nvSpPr>
        <p:spPr>
          <a:xfrm>
            <a:off x="7418793"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0" name="Google Shape;650;p6"/>
          <p:cNvSpPr/>
          <p:nvPr/>
        </p:nvSpPr>
        <p:spPr>
          <a:xfrm flipH="1">
            <a:off x="7626683"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1" name="Google Shape;651;p6"/>
          <p:cNvSpPr/>
          <p:nvPr/>
        </p:nvSpPr>
        <p:spPr>
          <a:xfrm rot="5400000" flipH="1">
            <a:off x="10317515"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2" name="Google Shape;652;p6"/>
          <p:cNvSpPr/>
          <p:nvPr/>
        </p:nvSpPr>
        <p:spPr>
          <a:xfrm>
            <a:off x="697387"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3" name="Google Shape;653;p6"/>
          <p:cNvSpPr/>
          <p:nvPr/>
        </p:nvSpPr>
        <p:spPr>
          <a:xfrm rot="-5400000">
            <a:off x="510042"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4" name="Google Shape;654;p6"/>
          <p:cNvSpPr/>
          <p:nvPr/>
        </p:nvSpPr>
        <p:spPr>
          <a:xfrm flipH="1">
            <a:off x="7626683"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5" name="Google Shape;655;p6"/>
          <p:cNvSpPr/>
          <p:nvPr/>
        </p:nvSpPr>
        <p:spPr>
          <a:xfrm rot="5400000" flipH="1">
            <a:off x="10317515"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6" name="Google Shape;656;p6"/>
          <p:cNvSpPr/>
          <p:nvPr/>
        </p:nvSpPr>
        <p:spPr>
          <a:xfrm>
            <a:off x="697387"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7" name="Google Shape;657;p6"/>
          <p:cNvSpPr/>
          <p:nvPr/>
        </p:nvSpPr>
        <p:spPr>
          <a:xfrm rot="-5400000">
            <a:off x="510042"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8" name="Google Shape;658;p6"/>
          <p:cNvSpPr/>
          <p:nvPr/>
        </p:nvSpPr>
        <p:spPr>
          <a:xfrm>
            <a:off x="4401443" y="4730648"/>
            <a:ext cx="321396" cy="32139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9" name="Google Shape;659;p6"/>
          <p:cNvSpPr/>
          <p:nvPr/>
        </p:nvSpPr>
        <p:spPr>
          <a:xfrm>
            <a:off x="7465985" y="4730648"/>
            <a:ext cx="321396" cy="3213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0" name="Google Shape;660;p6"/>
          <p:cNvSpPr/>
          <p:nvPr/>
        </p:nvSpPr>
        <p:spPr>
          <a:xfrm>
            <a:off x="4354254"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1" name="Google Shape;661;p6"/>
          <p:cNvSpPr/>
          <p:nvPr/>
        </p:nvSpPr>
        <p:spPr>
          <a:xfrm>
            <a:off x="4401443" y="2336551"/>
            <a:ext cx="321396" cy="321396"/>
          </a:xfrm>
          <a:prstGeom prst="ellipse">
            <a:avLst/>
          </a:prstGeom>
          <a:solidFill>
            <a:srgbClr val="ACD9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2" name="Google Shape;662;p6"/>
          <p:cNvSpPr/>
          <p:nvPr/>
        </p:nvSpPr>
        <p:spPr>
          <a:xfrm>
            <a:off x="7418793"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3" name="Google Shape;663;p6"/>
          <p:cNvSpPr/>
          <p:nvPr/>
        </p:nvSpPr>
        <p:spPr>
          <a:xfrm>
            <a:off x="7465985" y="2336551"/>
            <a:ext cx="321396" cy="3213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4" name="Google Shape;664;p6"/>
          <p:cNvSpPr txBox="1"/>
          <p:nvPr/>
        </p:nvSpPr>
        <p:spPr>
          <a:xfrm>
            <a:off x="1692344" y="1677562"/>
            <a:ext cx="27528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Build Transactional Fiori Apps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Responsive Web Design</a:t>
            </a:r>
            <a:endParaRPr sz="1600">
              <a:solidFill>
                <a:srgbClr val="1B294E"/>
              </a:solidFill>
              <a:latin typeface="Gill Sans"/>
              <a:ea typeface="Gill Sans"/>
              <a:cs typeface="Gill Sans"/>
              <a:sym typeface="Gill Sans"/>
            </a:endParaRPr>
          </a:p>
        </p:txBody>
      </p:sp>
      <p:sp>
        <p:nvSpPr>
          <p:cNvPr id="665" name="Google Shape;665;p6"/>
          <p:cNvSpPr txBox="1"/>
          <p:nvPr/>
        </p:nvSpPr>
        <p:spPr>
          <a:xfrm>
            <a:off x="1819960" y="1361878"/>
            <a:ext cx="262526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Fiori</a:t>
            </a:r>
            <a:r>
              <a:rPr lang="en-US" sz="1600">
                <a:solidFill>
                  <a:srgbClr val="3A6020"/>
                </a:solidFill>
                <a:latin typeface="Gill Sans"/>
                <a:ea typeface="Gill Sans"/>
                <a:cs typeface="Gill Sans"/>
                <a:sym typeface="Gill Sans"/>
              </a:rPr>
              <a:t> </a:t>
            </a:r>
            <a:r>
              <a:rPr lang="en-US" sz="1600" b="1">
                <a:solidFill>
                  <a:srgbClr val="3A6020"/>
                </a:solidFill>
                <a:latin typeface="Gill Sans"/>
                <a:ea typeface="Gill Sans"/>
                <a:cs typeface="Gill Sans"/>
                <a:sym typeface="Gill Sans"/>
              </a:rPr>
              <a:t>UX</a:t>
            </a:r>
            <a:endParaRPr sz="1600" b="1">
              <a:solidFill>
                <a:srgbClr val="3A6020"/>
              </a:solidFill>
              <a:latin typeface="Gill Sans"/>
              <a:ea typeface="Gill Sans"/>
              <a:cs typeface="Gill Sans"/>
              <a:sym typeface="Gill Sans"/>
            </a:endParaRPr>
          </a:p>
        </p:txBody>
      </p:sp>
      <p:sp>
        <p:nvSpPr>
          <p:cNvPr id="666" name="Google Shape;666;p6"/>
          <p:cNvSpPr txBox="1"/>
          <p:nvPr/>
        </p:nvSpPr>
        <p:spPr>
          <a:xfrm>
            <a:off x="1780547" y="5541485"/>
            <a:ext cx="262526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Utilize your ABAP skills to</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develop cloud native apps</a:t>
            </a:r>
            <a:endParaRPr sz="1600">
              <a:solidFill>
                <a:srgbClr val="1B294E"/>
              </a:solidFill>
              <a:latin typeface="Gill Sans"/>
              <a:ea typeface="Gill Sans"/>
              <a:cs typeface="Gill Sans"/>
              <a:sym typeface="Gill Sans"/>
            </a:endParaRPr>
          </a:p>
        </p:txBody>
      </p:sp>
      <p:sp>
        <p:nvSpPr>
          <p:cNvPr id="667" name="Google Shape;667;p6"/>
          <p:cNvSpPr txBox="1"/>
          <p:nvPr/>
        </p:nvSpPr>
        <p:spPr>
          <a:xfrm>
            <a:off x="1603985" y="4891761"/>
            <a:ext cx="30559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Robust programming with ABAP</a:t>
            </a:r>
            <a:endParaRPr sz="2000" b="1">
              <a:solidFill>
                <a:srgbClr val="3A6020"/>
              </a:solidFill>
              <a:latin typeface="Gill Sans"/>
              <a:ea typeface="Gill Sans"/>
              <a:cs typeface="Gill Sans"/>
              <a:sym typeface="Gill Sans"/>
            </a:endParaRPr>
          </a:p>
        </p:txBody>
      </p:sp>
      <p:sp>
        <p:nvSpPr>
          <p:cNvPr id="668" name="Google Shape;668;p6"/>
          <p:cNvSpPr txBox="1"/>
          <p:nvPr/>
        </p:nvSpPr>
        <p:spPr>
          <a:xfrm>
            <a:off x="7571514" y="1667818"/>
            <a:ext cx="3057222"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Side-by-side extension scenarios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using Cloud solutions with embedded steampunk</a:t>
            </a:r>
            <a:endParaRPr sz="1600">
              <a:solidFill>
                <a:srgbClr val="1B294E"/>
              </a:solidFill>
              <a:latin typeface="Gill Sans"/>
              <a:ea typeface="Gill Sans"/>
              <a:cs typeface="Gill Sans"/>
              <a:sym typeface="Gill Sans"/>
            </a:endParaRPr>
          </a:p>
        </p:txBody>
      </p:sp>
      <p:sp>
        <p:nvSpPr>
          <p:cNvPr id="669" name="Google Shape;669;p6"/>
          <p:cNvSpPr txBox="1"/>
          <p:nvPr/>
        </p:nvSpPr>
        <p:spPr>
          <a:xfrm>
            <a:off x="7528081" y="1325796"/>
            <a:ext cx="30572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Cloud Ready Extension</a:t>
            </a:r>
            <a:endParaRPr/>
          </a:p>
        </p:txBody>
      </p:sp>
      <p:sp>
        <p:nvSpPr>
          <p:cNvPr id="670" name="Google Shape;670;p6"/>
          <p:cNvSpPr txBox="1"/>
          <p:nvPr/>
        </p:nvSpPr>
        <p:spPr>
          <a:xfrm>
            <a:off x="7561632" y="5428675"/>
            <a:ext cx="2914679"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Squeeze the power of in-memory</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DB with Code-to-data</a:t>
            </a:r>
            <a:endParaRPr sz="1600">
              <a:solidFill>
                <a:srgbClr val="1B294E"/>
              </a:solidFill>
              <a:latin typeface="Gill Sans"/>
              <a:ea typeface="Gill Sans"/>
              <a:cs typeface="Gill Sans"/>
              <a:sym typeface="Gill Sans"/>
            </a:endParaRPr>
          </a:p>
        </p:txBody>
      </p:sp>
      <p:sp>
        <p:nvSpPr>
          <p:cNvPr id="671" name="Google Shape;671;p6"/>
          <p:cNvSpPr txBox="1"/>
          <p:nvPr/>
        </p:nvSpPr>
        <p:spPr>
          <a:xfrm>
            <a:off x="8125367" y="5095801"/>
            <a:ext cx="262526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3A6020"/>
                </a:solidFill>
                <a:latin typeface="Gill Sans"/>
                <a:ea typeface="Gill Sans"/>
                <a:cs typeface="Gill Sans"/>
                <a:sym typeface="Gill Sans"/>
              </a:rPr>
              <a:t>Leverage HANA</a:t>
            </a:r>
            <a:endParaRPr sz="2000" b="1">
              <a:solidFill>
                <a:schemeClr val="accent1"/>
              </a:solidFill>
              <a:latin typeface="Quattrocento Sans"/>
              <a:ea typeface="Quattrocento Sans"/>
              <a:cs typeface="Quattrocento Sans"/>
              <a:sym typeface="Quattrocento Sans"/>
            </a:endParaRPr>
          </a:p>
        </p:txBody>
      </p:sp>
      <p:grpSp>
        <p:nvGrpSpPr>
          <p:cNvPr id="672" name="Google Shape;672;p6"/>
          <p:cNvGrpSpPr/>
          <p:nvPr/>
        </p:nvGrpSpPr>
        <p:grpSpPr>
          <a:xfrm>
            <a:off x="4463762" y="2060945"/>
            <a:ext cx="3253122" cy="3253122"/>
            <a:chOff x="4473145" y="2028431"/>
            <a:chExt cx="3253122" cy="3253122"/>
          </a:xfrm>
        </p:grpSpPr>
        <p:grpSp>
          <p:nvGrpSpPr>
            <p:cNvPr id="673" name="Google Shape;673;p6"/>
            <p:cNvGrpSpPr/>
            <p:nvPr/>
          </p:nvGrpSpPr>
          <p:grpSpPr>
            <a:xfrm>
              <a:off x="4473145" y="2028431"/>
              <a:ext cx="3253122" cy="3253122"/>
              <a:chOff x="4401443" y="1994538"/>
              <a:chExt cx="3385936" cy="3385936"/>
            </a:xfrm>
          </p:grpSpPr>
          <p:sp>
            <p:nvSpPr>
              <p:cNvPr id="674" name="Google Shape;674;p6"/>
              <p:cNvSpPr/>
              <p:nvPr/>
            </p:nvSpPr>
            <p:spPr>
              <a:xfrm>
                <a:off x="4401443" y="1994538"/>
                <a:ext cx="3385936" cy="3385936"/>
              </a:xfrm>
              <a:prstGeom prst="ellipse">
                <a:avLst/>
              </a:pr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75" name="Google Shape;675;p6"/>
              <p:cNvSpPr/>
              <p:nvPr/>
            </p:nvSpPr>
            <p:spPr>
              <a:xfrm>
                <a:off x="4504047" y="2097141"/>
                <a:ext cx="3180728" cy="3180728"/>
              </a:xfrm>
              <a:prstGeom prst="donut">
                <a:avLst>
                  <a:gd name="adj" fmla="val 5893"/>
                </a:avLst>
              </a:prstGeom>
              <a:gradFill>
                <a:gsLst>
                  <a:gs pos="0">
                    <a:srgbClr val="ACD98C">
                      <a:alpha val="40784"/>
                    </a:srgbClr>
                  </a:gs>
                  <a:gs pos="100000">
                    <a:srgbClr val="75C042">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sp>
          <p:nvSpPr>
            <p:cNvPr id="676" name="Google Shape;676;p6"/>
            <p:cNvSpPr/>
            <p:nvPr/>
          </p:nvSpPr>
          <p:spPr>
            <a:xfrm>
              <a:off x="5098444" y="2938301"/>
              <a:ext cx="1934394" cy="1274980"/>
            </a:xfrm>
            <a:custGeom>
              <a:avLst/>
              <a:gdLst/>
              <a:ahLst/>
              <a:cxnLst/>
              <a:rect l="l" t="t" r="r" b="b"/>
              <a:pathLst>
                <a:path w="1934394" h="1274980" extrusionOk="0">
                  <a:moveTo>
                    <a:pt x="967197" y="0"/>
                  </a:moveTo>
                  <a:cubicBezTo>
                    <a:pt x="1468343" y="0"/>
                    <a:pt x="1880533" y="380868"/>
                    <a:pt x="1930099" y="868937"/>
                  </a:cubicBezTo>
                  <a:lnTo>
                    <a:pt x="1934394" y="953988"/>
                  </a:lnTo>
                  <a:lnTo>
                    <a:pt x="1876622" y="997189"/>
                  </a:lnTo>
                  <a:cubicBezTo>
                    <a:pt x="1617021" y="1172572"/>
                    <a:pt x="1304068" y="1274980"/>
                    <a:pt x="967196" y="1274980"/>
                  </a:cubicBezTo>
                  <a:cubicBezTo>
                    <a:pt x="630324" y="1274980"/>
                    <a:pt x="317371" y="1172572"/>
                    <a:pt x="57770" y="997189"/>
                  </a:cubicBezTo>
                  <a:lnTo>
                    <a:pt x="0" y="953990"/>
                  </a:lnTo>
                  <a:lnTo>
                    <a:pt x="4295" y="868937"/>
                  </a:lnTo>
                  <a:cubicBezTo>
                    <a:pt x="53861" y="380868"/>
                    <a:pt x="466051" y="0"/>
                    <a:pt x="967197" y="0"/>
                  </a:cubicBezTo>
                  <a:close/>
                </a:path>
              </a:pathLst>
            </a:custGeom>
            <a:gradFill>
              <a:gsLst>
                <a:gs pos="0">
                  <a:schemeClr val="accent1"/>
                </a:gs>
                <a:gs pos="100000">
                  <a:srgbClr val="3A602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77" name="Google Shape;677;p6" descr="Handshake outline"/>
            <p:cNvPicPr preferRelativeResize="0"/>
            <p:nvPr/>
          </p:nvPicPr>
          <p:blipFill rotWithShape="1">
            <a:blip r:embed="rId3">
              <a:alphaModFix/>
            </a:blip>
            <a:srcRect/>
            <a:stretch/>
          </p:blipFill>
          <p:spPr>
            <a:xfrm>
              <a:off x="5608441" y="3197790"/>
              <a:ext cx="914400" cy="914400"/>
            </a:xfrm>
            <a:prstGeom prst="rect">
              <a:avLst/>
            </a:prstGeom>
            <a:noFill/>
            <a:ln>
              <a:noFill/>
            </a:ln>
          </p:spPr>
        </p:pic>
      </p:grpSp>
      <p:sp>
        <p:nvSpPr>
          <p:cNvPr id="678" name="Google Shape;678;p6"/>
          <p:cNvSpPr/>
          <p:nvPr/>
        </p:nvSpPr>
        <p:spPr>
          <a:xfrm>
            <a:off x="3253502" y="814080"/>
            <a:ext cx="5681820" cy="5681820"/>
          </a:xfrm>
          <a:prstGeom prst="arc">
            <a:avLst>
              <a:gd name="adj1" fmla="val 14343206"/>
              <a:gd name="adj2" fmla="val 18065863"/>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79" name="Google Shape;679;p6"/>
          <p:cNvSpPr/>
          <p:nvPr/>
        </p:nvSpPr>
        <p:spPr>
          <a:xfrm>
            <a:off x="3263353" y="814080"/>
            <a:ext cx="5681820" cy="5681820"/>
          </a:xfrm>
          <a:prstGeom prst="arc">
            <a:avLst>
              <a:gd name="adj1" fmla="val 20348132"/>
              <a:gd name="adj2" fmla="val 1347339"/>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0" name="Google Shape;680;p6"/>
          <p:cNvSpPr/>
          <p:nvPr/>
        </p:nvSpPr>
        <p:spPr>
          <a:xfrm rot="10800000">
            <a:off x="3253502" y="814080"/>
            <a:ext cx="5681820" cy="5681820"/>
          </a:xfrm>
          <a:prstGeom prst="arc">
            <a:avLst>
              <a:gd name="adj1" fmla="val 14343206"/>
              <a:gd name="adj2" fmla="val 18065863"/>
            </a:avLst>
          </a:prstGeom>
          <a:noFill/>
          <a:ln w="25400" cap="rnd" cmpd="sng">
            <a:solidFill>
              <a:srgbClr val="BFBFBF"/>
            </a:solidFill>
            <a:prstDash val="dot"/>
            <a:round/>
            <a:headEnd type="none" w="sm" len="sm"/>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1" name="Google Shape;681;p6"/>
          <p:cNvSpPr/>
          <p:nvPr/>
        </p:nvSpPr>
        <p:spPr>
          <a:xfrm flipH="1">
            <a:off x="3253499" y="814080"/>
            <a:ext cx="5681820" cy="5681820"/>
          </a:xfrm>
          <a:prstGeom prst="arc">
            <a:avLst>
              <a:gd name="adj1" fmla="val 20348132"/>
              <a:gd name="adj2" fmla="val 1347339"/>
            </a:avLst>
          </a:prstGeom>
          <a:noFill/>
          <a:ln w="25400" cap="rnd" cmpd="sng">
            <a:solidFill>
              <a:srgbClr val="BFBFBF"/>
            </a:solidFill>
            <a:prstDash val="dot"/>
            <a:round/>
            <a:headEnd type="triangle"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pic>
        <p:nvPicPr>
          <p:cNvPr id="682" name="Google Shape;682;p6" descr="Business Growth outline"/>
          <p:cNvPicPr preferRelativeResize="0"/>
          <p:nvPr/>
        </p:nvPicPr>
        <p:blipFill rotWithShape="1">
          <a:blip r:embed="rId4">
            <a:alphaModFix/>
          </a:blip>
          <a:srcRect/>
          <a:stretch/>
        </p:blipFill>
        <p:spPr>
          <a:xfrm>
            <a:off x="717089" y="1376017"/>
            <a:ext cx="914400" cy="914400"/>
          </a:xfrm>
          <a:prstGeom prst="rect">
            <a:avLst/>
          </a:prstGeom>
          <a:noFill/>
          <a:ln>
            <a:noFill/>
          </a:ln>
        </p:spPr>
      </p:pic>
      <p:pic>
        <p:nvPicPr>
          <p:cNvPr id="683" name="Google Shape;683;p6" descr="Target Audience outline"/>
          <p:cNvPicPr preferRelativeResize="0"/>
          <p:nvPr/>
        </p:nvPicPr>
        <p:blipFill rotWithShape="1">
          <a:blip r:embed="rId5">
            <a:alphaModFix/>
          </a:blip>
          <a:srcRect/>
          <a:stretch/>
        </p:blipFill>
        <p:spPr>
          <a:xfrm>
            <a:off x="699061" y="5052044"/>
            <a:ext cx="914400" cy="914400"/>
          </a:xfrm>
          <a:prstGeom prst="rect">
            <a:avLst/>
          </a:prstGeom>
          <a:noFill/>
          <a:ln>
            <a:noFill/>
          </a:ln>
        </p:spPr>
      </p:pic>
      <p:pic>
        <p:nvPicPr>
          <p:cNvPr id="684" name="Google Shape;684;p6" descr="Person with idea outline"/>
          <p:cNvPicPr preferRelativeResize="0"/>
          <p:nvPr/>
        </p:nvPicPr>
        <p:blipFill rotWithShape="1">
          <a:blip r:embed="rId6">
            <a:alphaModFix/>
          </a:blip>
          <a:srcRect/>
          <a:stretch/>
        </p:blipFill>
        <p:spPr>
          <a:xfrm>
            <a:off x="10517107" y="5074654"/>
            <a:ext cx="914400" cy="914400"/>
          </a:xfrm>
          <a:prstGeom prst="rect">
            <a:avLst/>
          </a:prstGeom>
          <a:noFill/>
          <a:ln>
            <a:noFill/>
          </a:ln>
        </p:spPr>
      </p:pic>
      <p:pic>
        <p:nvPicPr>
          <p:cNvPr id="685" name="Google Shape;685;p6" descr="Group brainstorm outline"/>
          <p:cNvPicPr preferRelativeResize="0"/>
          <p:nvPr/>
        </p:nvPicPr>
        <p:blipFill rotWithShape="1">
          <a:blip r:embed="rId7">
            <a:alphaModFix/>
          </a:blip>
          <a:srcRect/>
          <a:stretch/>
        </p:blipFill>
        <p:spPr>
          <a:xfrm>
            <a:off x="10540948" y="1347937"/>
            <a:ext cx="914400" cy="914400"/>
          </a:xfrm>
          <a:prstGeom prst="rect">
            <a:avLst/>
          </a:prstGeom>
          <a:noFill/>
          <a:ln>
            <a:noFill/>
          </a:ln>
        </p:spPr>
      </p:pic>
      <p:sp>
        <p:nvSpPr>
          <p:cNvPr id="686" name="Google Shape;686;p6"/>
          <p:cNvSpPr txBox="1"/>
          <p:nvPr/>
        </p:nvSpPr>
        <p:spPr>
          <a:xfrm>
            <a:off x="405448" y="135197"/>
            <a:ext cx="85090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a:t>
            </a:r>
            <a:endParaRPr sz="2000" b="0" i="0" u="none" strike="noStrike" cap="none" dirty="0">
              <a:solidFill>
                <a:srgbClr val="FFC000"/>
              </a:solidFill>
              <a:latin typeface="Corben"/>
              <a:ea typeface="Corben"/>
              <a:cs typeface="Corben"/>
              <a:sym typeface="Corben"/>
            </a:endParaRPr>
          </a:p>
        </p:txBody>
      </p:sp>
      <p:sp>
        <p:nvSpPr>
          <p:cNvPr id="4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4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barn(inVertical)">
                                      <p:cBhvr>
                                        <p:cTn id="7" dur="500"/>
                                        <p:tgtEl>
                                          <p:spTgt spid="68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46"/>
                                        </p:tgtEl>
                                        <p:attrNameLst>
                                          <p:attrName>style.visibility</p:attrName>
                                        </p:attrNameLst>
                                      </p:cBhvr>
                                      <p:to>
                                        <p:strVal val="visible"/>
                                      </p:to>
                                    </p:set>
                                    <p:animEffect transition="in" filter="barn(inVertical)">
                                      <p:cBhvr>
                                        <p:cTn id="12" dur="500"/>
                                        <p:tgtEl>
                                          <p:spTgt spid="64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47"/>
                                        </p:tgtEl>
                                        <p:attrNameLst>
                                          <p:attrName>style.visibility</p:attrName>
                                        </p:attrNameLst>
                                      </p:cBhvr>
                                      <p:to>
                                        <p:strVal val="visible"/>
                                      </p:to>
                                    </p:set>
                                    <p:animEffect transition="in" filter="barn(inVertical)">
                                      <p:cBhvr>
                                        <p:cTn id="15" dur="500"/>
                                        <p:tgtEl>
                                          <p:spTgt spid="64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48"/>
                                        </p:tgtEl>
                                        <p:attrNameLst>
                                          <p:attrName>style.visibility</p:attrName>
                                        </p:attrNameLst>
                                      </p:cBhvr>
                                      <p:to>
                                        <p:strVal val="visible"/>
                                      </p:to>
                                    </p:set>
                                    <p:animEffect transition="in" filter="barn(inVertical)">
                                      <p:cBhvr>
                                        <p:cTn id="18" dur="500"/>
                                        <p:tgtEl>
                                          <p:spTgt spid="64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49"/>
                                        </p:tgtEl>
                                        <p:attrNameLst>
                                          <p:attrName>style.visibility</p:attrName>
                                        </p:attrNameLst>
                                      </p:cBhvr>
                                      <p:to>
                                        <p:strVal val="visible"/>
                                      </p:to>
                                    </p:set>
                                    <p:animEffect transition="in" filter="barn(inVertical)">
                                      <p:cBhvr>
                                        <p:cTn id="21" dur="500"/>
                                        <p:tgtEl>
                                          <p:spTgt spid="64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50"/>
                                        </p:tgtEl>
                                        <p:attrNameLst>
                                          <p:attrName>style.visibility</p:attrName>
                                        </p:attrNameLst>
                                      </p:cBhvr>
                                      <p:to>
                                        <p:strVal val="visible"/>
                                      </p:to>
                                    </p:set>
                                    <p:animEffect transition="in" filter="barn(inVertical)">
                                      <p:cBhvr>
                                        <p:cTn id="24" dur="500"/>
                                        <p:tgtEl>
                                          <p:spTgt spid="65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51"/>
                                        </p:tgtEl>
                                        <p:attrNameLst>
                                          <p:attrName>style.visibility</p:attrName>
                                        </p:attrNameLst>
                                      </p:cBhvr>
                                      <p:to>
                                        <p:strVal val="visible"/>
                                      </p:to>
                                    </p:set>
                                    <p:animEffect transition="in" filter="barn(inVertical)">
                                      <p:cBhvr>
                                        <p:cTn id="27" dur="500"/>
                                        <p:tgtEl>
                                          <p:spTgt spid="65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52"/>
                                        </p:tgtEl>
                                        <p:attrNameLst>
                                          <p:attrName>style.visibility</p:attrName>
                                        </p:attrNameLst>
                                      </p:cBhvr>
                                      <p:to>
                                        <p:strVal val="visible"/>
                                      </p:to>
                                    </p:set>
                                    <p:animEffect transition="in" filter="barn(inVertical)">
                                      <p:cBhvr>
                                        <p:cTn id="30" dur="500"/>
                                        <p:tgtEl>
                                          <p:spTgt spid="65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53"/>
                                        </p:tgtEl>
                                        <p:attrNameLst>
                                          <p:attrName>style.visibility</p:attrName>
                                        </p:attrNameLst>
                                      </p:cBhvr>
                                      <p:to>
                                        <p:strVal val="visible"/>
                                      </p:to>
                                    </p:set>
                                    <p:animEffect transition="in" filter="barn(inVertical)">
                                      <p:cBhvr>
                                        <p:cTn id="33" dur="500"/>
                                        <p:tgtEl>
                                          <p:spTgt spid="65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54"/>
                                        </p:tgtEl>
                                        <p:attrNameLst>
                                          <p:attrName>style.visibility</p:attrName>
                                        </p:attrNameLst>
                                      </p:cBhvr>
                                      <p:to>
                                        <p:strVal val="visible"/>
                                      </p:to>
                                    </p:set>
                                    <p:animEffect transition="in" filter="barn(inVertical)">
                                      <p:cBhvr>
                                        <p:cTn id="36" dur="500"/>
                                        <p:tgtEl>
                                          <p:spTgt spid="65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55"/>
                                        </p:tgtEl>
                                        <p:attrNameLst>
                                          <p:attrName>style.visibility</p:attrName>
                                        </p:attrNameLst>
                                      </p:cBhvr>
                                      <p:to>
                                        <p:strVal val="visible"/>
                                      </p:to>
                                    </p:set>
                                    <p:animEffect transition="in" filter="barn(inVertical)">
                                      <p:cBhvr>
                                        <p:cTn id="39" dur="500"/>
                                        <p:tgtEl>
                                          <p:spTgt spid="65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56"/>
                                        </p:tgtEl>
                                        <p:attrNameLst>
                                          <p:attrName>style.visibility</p:attrName>
                                        </p:attrNameLst>
                                      </p:cBhvr>
                                      <p:to>
                                        <p:strVal val="visible"/>
                                      </p:to>
                                    </p:set>
                                    <p:animEffect transition="in" filter="barn(inVertical)">
                                      <p:cBhvr>
                                        <p:cTn id="42" dur="500"/>
                                        <p:tgtEl>
                                          <p:spTgt spid="65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657"/>
                                        </p:tgtEl>
                                        <p:attrNameLst>
                                          <p:attrName>style.visibility</p:attrName>
                                        </p:attrNameLst>
                                      </p:cBhvr>
                                      <p:to>
                                        <p:strVal val="visible"/>
                                      </p:to>
                                    </p:set>
                                    <p:animEffect transition="in" filter="barn(inVertical)">
                                      <p:cBhvr>
                                        <p:cTn id="45" dur="500"/>
                                        <p:tgtEl>
                                          <p:spTgt spid="65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658"/>
                                        </p:tgtEl>
                                        <p:attrNameLst>
                                          <p:attrName>style.visibility</p:attrName>
                                        </p:attrNameLst>
                                      </p:cBhvr>
                                      <p:to>
                                        <p:strVal val="visible"/>
                                      </p:to>
                                    </p:set>
                                    <p:animEffect transition="in" filter="barn(inVertical)">
                                      <p:cBhvr>
                                        <p:cTn id="48" dur="500"/>
                                        <p:tgtEl>
                                          <p:spTgt spid="658"/>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659"/>
                                        </p:tgtEl>
                                        <p:attrNameLst>
                                          <p:attrName>style.visibility</p:attrName>
                                        </p:attrNameLst>
                                      </p:cBhvr>
                                      <p:to>
                                        <p:strVal val="visible"/>
                                      </p:to>
                                    </p:set>
                                    <p:animEffect transition="in" filter="barn(inVertical)">
                                      <p:cBhvr>
                                        <p:cTn id="51" dur="500"/>
                                        <p:tgtEl>
                                          <p:spTgt spid="65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660"/>
                                        </p:tgtEl>
                                        <p:attrNameLst>
                                          <p:attrName>style.visibility</p:attrName>
                                        </p:attrNameLst>
                                      </p:cBhvr>
                                      <p:to>
                                        <p:strVal val="visible"/>
                                      </p:to>
                                    </p:set>
                                    <p:animEffect transition="in" filter="barn(inVertical)">
                                      <p:cBhvr>
                                        <p:cTn id="54" dur="500"/>
                                        <p:tgtEl>
                                          <p:spTgt spid="660"/>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661"/>
                                        </p:tgtEl>
                                        <p:attrNameLst>
                                          <p:attrName>style.visibility</p:attrName>
                                        </p:attrNameLst>
                                      </p:cBhvr>
                                      <p:to>
                                        <p:strVal val="visible"/>
                                      </p:to>
                                    </p:set>
                                    <p:animEffect transition="in" filter="barn(inVertical)">
                                      <p:cBhvr>
                                        <p:cTn id="57" dur="500"/>
                                        <p:tgtEl>
                                          <p:spTgt spid="66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662"/>
                                        </p:tgtEl>
                                        <p:attrNameLst>
                                          <p:attrName>style.visibility</p:attrName>
                                        </p:attrNameLst>
                                      </p:cBhvr>
                                      <p:to>
                                        <p:strVal val="visible"/>
                                      </p:to>
                                    </p:set>
                                    <p:animEffect transition="in" filter="barn(inVertical)">
                                      <p:cBhvr>
                                        <p:cTn id="60" dur="500"/>
                                        <p:tgtEl>
                                          <p:spTgt spid="662"/>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663"/>
                                        </p:tgtEl>
                                        <p:attrNameLst>
                                          <p:attrName>style.visibility</p:attrName>
                                        </p:attrNameLst>
                                      </p:cBhvr>
                                      <p:to>
                                        <p:strVal val="visible"/>
                                      </p:to>
                                    </p:set>
                                    <p:animEffect transition="in" filter="barn(inVertical)">
                                      <p:cBhvr>
                                        <p:cTn id="63" dur="500"/>
                                        <p:tgtEl>
                                          <p:spTgt spid="66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64"/>
                                        </p:tgtEl>
                                        <p:attrNameLst>
                                          <p:attrName>style.visibility</p:attrName>
                                        </p:attrNameLst>
                                      </p:cBhvr>
                                      <p:to>
                                        <p:strVal val="visible"/>
                                      </p:to>
                                    </p:set>
                                    <p:animEffect transition="in" filter="barn(inVertical)">
                                      <p:cBhvr>
                                        <p:cTn id="66" dur="500"/>
                                        <p:tgtEl>
                                          <p:spTgt spid="664"/>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665"/>
                                        </p:tgtEl>
                                        <p:attrNameLst>
                                          <p:attrName>style.visibility</p:attrName>
                                        </p:attrNameLst>
                                      </p:cBhvr>
                                      <p:to>
                                        <p:strVal val="visible"/>
                                      </p:to>
                                    </p:set>
                                    <p:animEffect transition="in" filter="barn(inVertical)">
                                      <p:cBhvr>
                                        <p:cTn id="69" dur="500"/>
                                        <p:tgtEl>
                                          <p:spTgt spid="665"/>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66"/>
                                        </p:tgtEl>
                                        <p:attrNameLst>
                                          <p:attrName>style.visibility</p:attrName>
                                        </p:attrNameLst>
                                      </p:cBhvr>
                                      <p:to>
                                        <p:strVal val="visible"/>
                                      </p:to>
                                    </p:set>
                                    <p:animEffect transition="in" filter="barn(inVertical)">
                                      <p:cBhvr>
                                        <p:cTn id="72" dur="500"/>
                                        <p:tgtEl>
                                          <p:spTgt spid="66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667"/>
                                        </p:tgtEl>
                                        <p:attrNameLst>
                                          <p:attrName>style.visibility</p:attrName>
                                        </p:attrNameLst>
                                      </p:cBhvr>
                                      <p:to>
                                        <p:strVal val="visible"/>
                                      </p:to>
                                    </p:set>
                                    <p:animEffect transition="in" filter="barn(inVertical)">
                                      <p:cBhvr>
                                        <p:cTn id="75" dur="500"/>
                                        <p:tgtEl>
                                          <p:spTgt spid="667"/>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668"/>
                                        </p:tgtEl>
                                        <p:attrNameLst>
                                          <p:attrName>style.visibility</p:attrName>
                                        </p:attrNameLst>
                                      </p:cBhvr>
                                      <p:to>
                                        <p:strVal val="visible"/>
                                      </p:to>
                                    </p:set>
                                    <p:animEffect transition="in" filter="barn(inVertical)">
                                      <p:cBhvr>
                                        <p:cTn id="78" dur="500"/>
                                        <p:tgtEl>
                                          <p:spTgt spid="668"/>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barn(inVertical)">
                                      <p:cBhvr>
                                        <p:cTn id="81" dur="500"/>
                                        <p:tgtEl>
                                          <p:spTgt spid="669"/>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670"/>
                                        </p:tgtEl>
                                        <p:attrNameLst>
                                          <p:attrName>style.visibility</p:attrName>
                                        </p:attrNameLst>
                                      </p:cBhvr>
                                      <p:to>
                                        <p:strVal val="visible"/>
                                      </p:to>
                                    </p:set>
                                    <p:animEffect transition="in" filter="barn(inVertical)">
                                      <p:cBhvr>
                                        <p:cTn id="84" dur="500"/>
                                        <p:tgtEl>
                                          <p:spTgt spid="670"/>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671"/>
                                        </p:tgtEl>
                                        <p:attrNameLst>
                                          <p:attrName>style.visibility</p:attrName>
                                        </p:attrNameLst>
                                      </p:cBhvr>
                                      <p:to>
                                        <p:strVal val="visible"/>
                                      </p:to>
                                    </p:set>
                                    <p:animEffect transition="in" filter="barn(inVertical)">
                                      <p:cBhvr>
                                        <p:cTn id="87" dur="500"/>
                                        <p:tgtEl>
                                          <p:spTgt spid="671"/>
                                        </p:tgtEl>
                                      </p:cBhvr>
                                    </p:animEffect>
                                  </p:childTnLst>
                                </p:cTn>
                              </p:par>
                              <p:par>
                                <p:cTn id="88" presetID="16" presetClass="entr" presetSubtype="21" fill="hold" nodeType="withEffect">
                                  <p:stCondLst>
                                    <p:cond delay="0"/>
                                  </p:stCondLst>
                                  <p:childTnLst>
                                    <p:set>
                                      <p:cBhvr>
                                        <p:cTn id="89" dur="1" fill="hold">
                                          <p:stCondLst>
                                            <p:cond delay="0"/>
                                          </p:stCondLst>
                                        </p:cTn>
                                        <p:tgtEl>
                                          <p:spTgt spid="672"/>
                                        </p:tgtEl>
                                        <p:attrNameLst>
                                          <p:attrName>style.visibility</p:attrName>
                                        </p:attrNameLst>
                                      </p:cBhvr>
                                      <p:to>
                                        <p:strVal val="visible"/>
                                      </p:to>
                                    </p:set>
                                    <p:animEffect transition="in" filter="barn(inVertical)">
                                      <p:cBhvr>
                                        <p:cTn id="90" dur="500"/>
                                        <p:tgtEl>
                                          <p:spTgt spid="672"/>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678"/>
                                        </p:tgtEl>
                                        <p:attrNameLst>
                                          <p:attrName>style.visibility</p:attrName>
                                        </p:attrNameLst>
                                      </p:cBhvr>
                                      <p:to>
                                        <p:strVal val="visible"/>
                                      </p:to>
                                    </p:set>
                                    <p:animEffect transition="in" filter="barn(inVertical)">
                                      <p:cBhvr>
                                        <p:cTn id="93" dur="500"/>
                                        <p:tgtEl>
                                          <p:spTgt spid="678"/>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679"/>
                                        </p:tgtEl>
                                        <p:attrNameLst>
                                          <p:attrName>style.visibility</p:attrName>
                                        </p:attrNameLst>
                                      </p:cBhvr>
                                      <p:to>
                                        <p:strVal val="visible"/>
                                      </p:to>
                                    </p:set>
                                    <p:animEffect transition="in" filter="barn(inVertical)">
                                      <p:cBhvr>
                                        <p:cTn id="96" dur="500"/>
                                        <p:tgtEl>
                                          <p:spTgt spid="679"/>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680"/>
                                        </p:tgtEl>
                                        <p:attrNameLst>
                                          <p:attrName>style.visibility</p:attrName>
                                        </p:attrNameLst>
                                      </p:cBhvr>
                                      <p:to>
                                        <p:strVal val="visible"/>
                                      </p:to>
                                    </p:set>
                                    <p:animEffect transition="in" filter="barn(inVertical)">
                                      <p:cBhvr>
                                        <p:cTn id="99" dur="500"/>
                                        <p:tgtEl>
                                          <p:spTgt spid="680"/>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barn(inVertical)">
                                      <p:cBhvr>
                                        <p:cTn id="102" dur="500"/>
                                        <p:tgtEl>
                                          <p:spTgt spid="681"/>
                                        </p:tgtEl>
                                      </p:cBhvr>
                                    </p:animEffect>
                                  </p:childTnLst>
                                </p:cTn>
                              </p:par>
                              <p:par>
                                <p:cTn id="103" presetID="16" presetClass="entr" presetSubtype="21" fill="hold" nodeType="withEffect">
                                  <p:stCondLst>
                                    <p:cond delay="0"/>
                                  </p:stCondLst>
                                  <p:childTnLst>
                                    <p:set>
                                      <p:cBhvr>
                                        <p:cTn id="104" dur="1" fill="hold">
                                          <p:stCondLst>
                                            <p:cond delay="0"/>
                                          </p:stCondLst>
                                        </p:cTn>
                                        <p:tgtEl>
                                          <p:spTgt spid="682"/>
                                        </p:tgtEl>
                                        <p:attrNameLst>
                                          <p:attrName>style.visibility</p:attrName>
                                        </p:attrNameLst>
                                      </p:cBhvr>
                                      <p:to>
                                        <p:strVal val="visible"/>
                                      </p:to>
                                    </p:set>
                                    <p:animEffect transition="in" filter="barn(inVertical)">
                                      <p:cBhvr>
                                        <p:cTn id="105" dur="500"/>
                                        <p:tgtEl>
                                          <p:spTgt spid="682"/>
                                        </p:tgtEl>
                                      </p:cBhvr>
                                    </p:animEffect>
                                  </p:childTnLst>
                                </p:cTn>
                              </p:par>
                              <p:par>
                                <p:cTn id="106" presetID="16" presetClass="entr" presetSubtype="21" fill="hold" nodeType="withEffect">
                                  <p:stCondLst>
                                    <p:cond delay="0"/>
                                  </p:stCondLst>
                                  <p:childTnLst>
                                    <p:set>
                                      <p:cBhvr>
                                        <p:cTn id="107" dur="1" fill="hold">
                                          <p:stCondLst>
                                            <p:cond delay="0"/>
                                          </p:stCondLst>
                                        </p:cTn>
                                        <p:tgtEl>
                                          <p:spTgt spid="683"/>
                                        </p:tgtEl>
                                        <p:attrNameLst>
                                          <p:attrName>style.visibility</p:attrName>
                                        </p:attrNameLst>
                                      </p:cBhvr>
                                      <p:to>
                                        <p:strVal val="visible"/>
                                      </p:to>
                                    </p:set>
                                    <p:animEffect transition="in" filter="barn(inVertical)">
                                      <p:cBhvr>
                                        <p:cTn id="108" dur="500"/>
                                        <p:tgtEl>
                                          <p:spTgt spid="683"/>
                                        </p:tgtEl>
                                      </p:cBhvr>
                                    </p:animEffect>
                                  </p:childTnLst>
                                </p:cTn>
                              </p:par>
                              <p:par>
                                <p:cTn id="109" presetID="16" presetClass="entr" presetSubtype="21" fill="hold" nodeType="withEffect">
                                  <p:stCondLst>
                                    <p:cond delay="0"/>
                                  </p:stCondLst>
                                  <p:childTnLst>
                                    <p:set>
                                      <p:cBhvr>
                                        <p:cTn id="110" dur="1" fill="hold">
                                          <p:stCondLst>
                                            <p:cond delay="0"/>
                                          </p:stCondLst>
                                        </p:cTn>
                                        <p:tgtEl>
                                          <p:spTgt spid="684"/>
                                        </p:tgtEl>
                                        <p:attrNameLst>
                                          <p:attrName>style.visibility</p:attrName>
                                        </p:attrNameLst>
                                      </p:cBhvr>
                                      <p:to>
                                        <p:strVal val="visible"/>
                                      </p:to>
                                    </p:set>
                                    <p:animEffect transition="in" filter="barn(inVertical)">
                                      <p:cBhvr>
                                        <p:cTn id="111" dur="500"/>
                                        <p:tgtEl>
                                          <p:spTgt spid="684"/>
                                        </p:tgtEl>
                                      </p:cBhvr>
                                    </p:animEffect>
                                  </p:childTnLst>
                                </p:cTn>
                              </p:par>
                              <p:par>
                                <p:cTn id="112" presetID="16" presetClass="entr" presetSubtype="21" fill="hold" nodeType="with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barn(inVertical)">
                                      <p:cBhvr>
                                        <p:cTn id="114" dur="5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p:bldP spid="665" grpId="0"/>
      <p:bldP spid="666" grpId="0"/>
      <p:bldP spid="667" grpId="0"/>
      <p:bldP spid="668" grpId="0"/>
      <p:bldP spid="669" grpId="0"/>
      <p:bldP spid="670" grpId="0"/>
      <p:bldP spid="671" grpId="0"/>
      <p:bldP spid="678" grpId="0" animBg="1"/>
      <p:bldP spid="679" grpId="0" animBg="1"/>
      <p:bldP spid="680" grpId="0" animBg="1"/>
      <p:bldP spid="681" grpId="0" animBg="1"/>
      <p:bldP spid="6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
          <p:cNvSpPr/>
          <p:nvPr/>
        </p:nvSpPr>
        <p:spPr>
          <a:xfrm>
            <a:off x="10350989" y="946087"/>
            <a:ext cx="1353540" cy="1353540"/>
          </a:xfrm>
          <a:prstGeom prst="roundRect">
            <a:avLst>
              <a:gd name="adj" fmla="val 16667"/>
            </a:avLst>
          </a:prstGeom>
          <a:gradFill>
            <a:gsLst>
              <a:gs pos="0">
                <a:schemeClr val="lt1"/>
              </a:gs>
              <a:gs pos="100000">
                <a:schemeClr val="accent3"/>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6" name="Google Shape;696;p7"/>
          <p:cNvSpPr/>
          <p:nvPr/>
        </p:nvSpPr>
        <p:spPr>
          <a:xfrm>
            <a:off x="5767764" y="316964"/>
            <a:ext cx="1353540" cy="1353540"/>
          </a:xfrm>
          <a:prstGeom prst="roundRect">
            <a:avLst>
              <a:gd name="adj" fmla="val 16667"/>
            </a:avLst>
          </a:prstGeom>
          <a:gradFill>
            <a:gsLst>
              <a:gs pos="0">
                <a:schemeClr val="l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nvGrpSpPr>
          <p:cNvPr id="697" name="Google Shape;697;p7"/>
          <p:cNvGrpSpPr/>
          <p:nvPr/>
        </p:nvGrpSpPr>
        <p:grpSpPr>
          <a:xfrm>
            <a:off x="2" y="1832128"/>
            <a:ext cx="5123996" cy="5025871"/>
            <a:chOff x="1" y="1261224"/>
            <a:chExt cx="5706047" cy="5596776"/>
          </a:xfrm>
        </p:grpSpPr>
        <p:sp>
          <p:nvSpPr>
            <p:cNvPr id="698" name="Google Shape;698;p7"/>
            <p:cNvSpPr/>
            <p:nvPr/>
          </p:nvSpPr>
          <p:spPr>
            <a:xfrm>
              <a:off x="1" y="126122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lt1"/>
                </a:gs>
                <a:gs pos="100000">
                  <a:srgbClr val="C7E6B2"/>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9" name="Google Shape;699;p7"/>
            <p:cNvSpPr/>
            <p:nvPr/>
          </p:nvSpPr>
          <p:spPr>
            <a:xfrm>
              <a:off x="1" y="167846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sp>
        <p:nvSpPr>
          <p:cNvPr id="700" name="Google Shape;700;p7"/>
          <p:cNvSpPr/>
          <p:nvPr/>
        </p:nvSpPr>
        <p:spPr>
          <a:xfrm flipH="1">
            <a:off x="9942718" y="5546896"/>
            <a:ext cx="2246107" cy="1311105"/>
          </a:xfrm>
          <a:custGeom>
            <a:avLst/>
            <a:gdLst/>
            <a:ahLst/>
            <a:cxnLst/>
            <a:rect l="l" t="t" r="r" b="b"/>
            <a:pathLst>
              <a:path w="5630621" h="3286725" extrusionOk="0">
                <a:moveTo>
                  <a:pt x="2263647" y="0"/>
                </a:moveTo>
                <a:cubicBezTo>
                  <a:pt x="4009165" y="0"/>
                  <a:pt x="5444843" y="1326583"/>
                  <a:pt x="5617484" y="3026552"/>
                </a:cubicBezTo>
                <a:lnTo>
                  <a:pt x="5630621" y="3286725"/>
                </a:lnTo>
                <a:lnTo>
                  <a:pt x="0" y="3286725"/>
                </a:lnTo>
                <a:lnTo>
                  <a:pt x="0" y="873214"/>
                </a:lnTo>
                <a:lnTo>
                  <a:pt x="230392" y="681928"/>
                </a:lnTo>
                <a:cubicBezTo>
                  <a:pt x="795624" y="253916"/>
                  <a:pt x="1499983" y="0"/>
                  <a:pt x="226364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1" name="Google Shape;701;p7"/>
          <p:cNvSpPr/>
          <p:nvPr/>
        </p:nvSpPr>
        <p:spPr>
          <a:xfrm>
            <a:off x="2292711" y="1299562"/>
            <a:ext cx="3672408" cy="4824536"/>
          </a:xfrm>
          <a:prstGeom prst="roundRect">
            <a:avLst>
              <a:gd name="adj" fmla="val 5118"/>
            </a:avLst>
          </a:prstGeom>
          <a:solidFill>
            <a:schemeClr val="lt1"/>
          </a:solidFill>
          <a:ln w="50800" cap="flat" cmpd="sng">
            <a:solidFill>
              <a:schemeClr val="accent1"/>
            </a:solidFill>
            <a:prstDash val="solid"/>
            <a:round/>
            <a:headEnd type="none" w="sm" len="sm"/>
            <a:tailEnd type="none" w="sm" len="sm"/>
          </a:ln>
          <a:effectLst>
            <a:outerShdw blurRad="304800" dist="38100" dir="2700000" algn="tl" rotWithShape="0">
              <a:srgbClr val="3A602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2" name="Google Shape;702;p7"/>
          <p:cNvSpPr/>
          <p:nvPr/>
        </p:nvSpPr>
        <p:spPr>
          <a:xfrm>
            <a:off x="2674873" y="529072"/>
            <a:ext cx="2448272" cy="108012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3" name="Google Shape;703;p7"/>
          <p:cNvSpPr/>
          <p:nvPr/>
        </p:nvSpPr>
        <p:spPr>
          <a:xfrm>
            <a:off x="7547825" y="1670504"/>
            <a:ext cx="3672408" cy="4824536"/>
          </a:xfrm>
          <a:prstGeom prst="roundRect">
            <a:avLst>
              <a:gd name="adj" fmla="val 5118"/>
            </a:avLst>
          </a:prstGeom>
          <a:solidFill>
            <a:schemeClr val="lt1"/>
          </a:solidFill>
          <a:ln w="50800" cap="flat" cmpd="sng">
            <a:solidFill>
              <a:schemeClr val="accent3"/>
            </a:solidFill>
            <a:prstDash val="solid"/>
            <a:round/>
            <a:headEnd type="none" w="sm" len="sm"/>
            <a:tailEnd type="none" w="sm" len="sm"/>
          </a:ln>
          <a:effectLst>
            <a:outerShdw blurRad="304800" dist="38100" dir="2700000" algn="tl" rotWithShape="0">
              <a:srgbClr val="121B34">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4" name="Google Shape;704;p7"/>
          <p:cNvSpPr/>
          <p:nvPr/>
        </p:nvSpPr>
        <p:spPr>
          <a:xfrm>
            <a:off x="7132675" y="903724"/>
            <a:ext cx="2649221" cy="135354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5" name="Google Shape;705;p7"/>
          <p:cNvSpPr txBox="1"/>
          <p:nvPr/>
        </p:nvSpPr>
        <p:spPr>
          <a:xfrm>
            <a:off x="444224" y="146584"/>
            <a:ext cx="10491783" cy="711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B294E"/>
              </a:buClr>
              <a:buSzPts val="3600"/>
              <a:buFont typeface="Corben"/>
              <a:buNone/>
            </a:pPr>
            <a:r>
              <a:rPr lang="en-US" sz="3600" b="1" dirty="0">
                <a:solidFill>
                  <a:srgbClr val="FFC000"/>
                </a:solidFill>
                <a:latin typeface="Corben"/>
                <a:ea typeface="Corben"/>
                <a:cs typeface="Corben"/>
                <a:sym typeface="Corben"/>
              </a:rPr>
              <a:t>RAP- </a:t>
            </a:r>
            <a:r>
              <a:rPr lang="en-US" sz="2400" b="1" dirty="0">
                <a:solidFill>
                  <a:srgbClr val="FFC000"/>
                </a:solidFill>
                <a:latin typeface="Corben"/>
                <a:ea typeface="Corben"/>
                <a:cs typeface="Corben"/>
                <a:sym typeface="Corben"/>
              </a:rPr>
              <a:t>Application development paradigm?</a:t>
            </a:r>
            <a:endParaRPr sz="3600" b="1" dirty="0">
              <a:solidFill>
                <a:srgbClr val="FFC000"/>
              </a:solidFill>
              <a:latin typeface="Corben"/>
              <a:ea typeface="Corben"/>
              <a:cs typeface="Corben"/>
              <a:sym typeface="Corben"/>
            </a:endParaRPr>
          </a:p>
        </p:txBody>
      </p:sp>
      <p:sp>
        <p:nvSpPr>
          <p:cNvPr id="709" name="Google Shape;709;p7"/>
          <p:cNvSpPr txBox="1"/>
          <p:nvPr/>
        </p:nvSpPr>
        <p:spPr>
          <a:xfrm>
            <a:off x="2374704" y="1998132"/>
            <a:ext cx="3508422"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A6020"/>
                </a:solidFill>
                <a:latin typeface="Arial"/>
                <a:ea typeface="Arial"/>
                <a:cs typeface="Arial"/>
                <a:sym typeface="Arial"/>
              </a:rPr>
              <a:t>RAP Build New apps</a:t>
            </a:r>
            <a:endParaRPr/>
          </a:p>
          <a:p>
            <a:pPr marL="0" marR="0" lvl="0" indent="0" algn="l" rtl="0">
              <a:spcBef>
                <a:spcPts val="0"/>
              </a:spcBef>
              <a:spcAft>
                <a:spcPts val="0"/>
              </a:spcAft>
              <a:buNone/>
            </a:pPr>
            <a:endParaRPr sz="2400" b="1">
              <a:solidFill>
                <a:srgbClr val="3A6020"/>
              </a:solidFill>
              <a:latin typeface="Arial"/>
              <a:ea typeface="Arial"/>
              <a:cs typeface="Arial"/>
              <a:sym typeface="Arial"/>
            </a:endParaRPr>
          </a:p>
          <a:p>
            <a:pPr marL="0" marR="0" lvl="0" indent="0" algn="ctr" rtl="0">
              <a:spcBef>
                <a:spcPts val="0"/>
              </a:spcBef>
              <a:spcAft>
                <a:spcPts val="0"/>
              </a:spcAft>
              <a:buNone/>
            </a:pPr>
            <a:r>
              <a:rPr lang="en-US" sz="1800" b="1">
                <a:solidFill>
                  <a:srgbClr val="3A6020"/>
                </a:solidFill>
                <a:latin typeface="Arial"/>
                <a:ea typeface="Arial"/>
                <a:cs typeface="Arial"/>
                <a:sym typeface="Arial"/>
              </a:rPr>
              <a:t>Create applications using New restful Application programming model and EML with both approaches of managed and Unmanaged implementation. Learn the latest EML with RAP for OP and Cloud</a:t>
            </a:r>
            <a:endParaRPr sz="1800" b="1">
              <a:solidFill>
                <a:srgbClr val="3A6020"/>
              </a:solidFill>
              <a:latin typeface="Arial"/>
              <a:ea typeface="Arial"/>
              <a:cs typeface="Arial"/>
              <a:sym typeface="Arial"/>
            </a:endParaRPr>
          </a:p>
        </p:txBody>
      </p:sp>
      <p:sp>
        <p:nvSpPr>
          <p:cNvPr id="710" name="Google Shape;710;p7"/>
          <p:cNvSpPr txBox="1"/>
          <p:nvPr/>
        </p:nvSpPr>
        <p:spPr>
          <a:xfrm>
            <a:off x="8015877" y="2246113"/>
            <a:ext cx="2736304" cy="41857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Arial"/>
                <a:ea typeface="Arial"/>
                <a:cs typeface="Arial"/>
                <a:sym typeface="Arial"/>
              </a:rPr>
              <a:t>Extend S/4 HANA</a:t>
            </a:r>
            <a:endParaRPr/>
          </a:p>
          <a:p>
            <a:pPr marL="0" marR="0" lvl="0" indent="0" algn="ctr" rtl="0">
              <a:spcBef>
                <a:spcPts val="0"/>
              </a:spcBef>
              <a:spcAft>
                <a:spcPts val="0"/>
              </a:spcAft>
              <a:buNone/>
            </a:pPr>
            <a:endParaRPr sz="2400" b="1">
              <a:solidFill>
                <a:srgbClr val="1B294E"/>
              </a:solidFill>
              <a:latin typeface="Arial"/>
              <a:ea typeface="Arial"/>
              <a:cs typeface="Arial"/>
              <a:sym typeface="Arial"/>
            </a:endParaRPr>
          </a:p>
          <a:p>
            <a:pPr marL="0" marR="0" lvl="0" indent="0" algn="ctr" rtl="0">
              <a:spcBef>
                <a:spcPts val="0"/>
              </a:spcBef>
              <a:spcAft>
                <a:spcPts val="0"/>
              </a:spcAft>
              <a:buNone/>
            </a:pPr>
            <a:r>
              <a:rPr lang="en-US" sz="2000" b="1">
                <a:solidFill>
                  <a:srgbClr val="1B294E"/>
                </a:solidFill>
                <a:latin typeface="Arial"/>
                <a:ea typeface="Arial"/>
                <a:cs typeface="Arial"/>
                <a:sym typeface="Arial"/>
              </a:rPr>
              <a:t>Utilize ABAP knowledge to consume, APUHUB with S/4HANA and extend your existing solutions by consuming web APIs, using embedded steampunk</a:t>
            </a:r>
            <a:endParaRPr/>
          </a:p>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11" name="Google Shape;711;p7"/>
          <p:cNvSpPr txBox="1"/>
          <p:nvPr/>
        </p:nvSpPr>
        <p:spPr>
          <a:xfrm>
            <a:off x="11787649" y="6540615"/>
            <a:ext cx="3752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211C1A"/>
                </a:solidFill>
                <a:latin typeface="Quattrocento Sans"/>
                <a:ea typeface="Quattrocento Sans"/>
                <a:cs typeface="Quattrocento Sans"/>
                <a:sym typeface="Quattrocento Sans"/>
              </a:rPr>
              <a:t>7</a:t>
            </a:r>
            <a:endParaRPr sz="1200">
              <a:solidFill>
                <a:srgbClr val="211C1A"/>
              </a:solidFill>
              <a:latin typeface="Quattrocento Sans"/>
              <a:ea typeface="Quattrocento Sans"/>
              <a:cs typeface="Quattrocento Sans"/>
              <a:sym typeface="Quattrocento Sans"/>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95"/>
                                        </p:tgtEl>
                                        <p:attrNameLst>
                                          <p:attrName>style.visibility</p:attrName>
                                        </p:attrNameLst>
                                      </p:cBhvr>
                                      <p:to>
                                        <p:strVal val="visible"/>
                                      </p:to>
                                    </p:set>
                                    <p:animEffect transition="in" filter="barn(inVertical)">
                                      <p:cBhvr>
                                        <p:cTn id="7" dur="500"/>
                                        <p:tgtEl>
                                          <p:spTgt spid="69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96"/>
                                        </p:tgtEl>
                                        <p:attrNameLst>
                                          <p:attrName>style.visibility</p:attrName>
                                        </p:attrNameLst>
                                      </p:cBhvr>
                                      <p:to>
                                        <p:strVal val="visible"/>
                                      </p:to>
                                    </p:set>
                                    <p:animEffect transition="in" filter="barn(inVertical)">
                                      <p:cBhvr>
                                        <p:cTn id="10" dur="500"/>
                                        <p:tgtEl>
                                          <p:spTgt spid="69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01"/>
                                        </p:tgtEl>
                                        <p:attrNameLst>
                                          <p:attrName>style.visibility</p:attrName>
                                        </p:attrNameLst>
                                      </p:cBhvr>
                                      <p:to>
                                        <p:strVal val="visible"/>
                                      </p:to>
                                    </p:set>
                                    <p:animEffect transition="in" filter="barn(inVertical)">
                                      <p:cBhvr>
                                        <p:cTn id="13" dur="500"/>
                                        <p:tgtEl>
                                          <p:spTgt spid="70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02"/>
                                        </p:tgtEl>
                                        <p:attrNameLst>
                                          <p:attrName>style.visibility</p:attrName>
                                        </p:attrNameLst>
                                      </p:cBhvr>
                                      <p:to>
                                        <p:strVal val="visible"/>
                                      </p:to>
                                    </p:set>
                                    <p:animEffect transition="in" filter="barn(inVertical)">
                                      <p:cBhvr>
                                        <p:cTn id="16" dur="500"/>
                                        <p:tgtEl>
                                          <p:spTgt spid="70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03"/>
                                        </p:tgtEl>
                                        <p:attrNameLst>
                                          <p:attrName>style.visibility</p:attrName>
                                        </p:attrNameLst>
                                      </p:cBhvr>
                                      <p:to>
                                        <p:strVal val="visible"/>
                                      </p:to>
                                    </p:set>
                                    <p:animEffect transition="in" filter="barn(inVertical)">
                                      <p:cBhvr>
                                        <p:cTn id="19" dur="500"/>
                                        <p:tgtEl>
                                          <p:spTgt spid="70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04"/>
                                        </p:tgtEl>
                                        <p:attrNameLst>
                                          <p:attrName>style.visibility</p:attrName>
                                        </p:attrNameLst>
                                      </p:cBhvr>
                                      <p:to>
                                        <p:strVal val="visible"/>
                                      </p:to>
                                    </p:set>
                                    <p:animEffect transition="in" filter="barn(inVertical)">
                                      <p:cBhvr>
                                        <p:cTn id="22" dur="500"/>
                                        <p:tgtEl>
                                          <p:spTgt spid="70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09"/>
                                        </p:tgtEl>
                                        <p:attrNameLst>
                                          <p:attrName>style.visibility</p:attrName>
                                        </p:attrNameLst>
                                      </p:cBhvr>
                                      <p:to>
                                        <p:strVal val="visible"/>
                                      </p:to>
                                    </p:set>
                                    <p:animEffect transition="in" filter="barn(inVertical)">
                                      <p:cBhvr>
                                        <p:cTn id="25" dur="500"/>
                                        <p:tgtEl>
                                          <p:spTgt spid="70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10"/>
                                        </p:tgtEl>
                                        <p:attrNameLst>
                                          <p:attrName>style.visibility</p:attrName>
                                        </p:attrNameLst>
                                      </p:cBhvr>
                                      <p:to>
                                        <p:strVal val="visible"/>
                                      </p:to>
                                    </p:set>
                                    <p:animEffect transition="in" filter="barn(inVertical)">
                                      <p:cBhvr>
                                        <p:cTn id="28"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 grpId="0" animBg="1"/>
      <p:bldP spid="696" grpId="0" animBg="1"/>
      <p:bldP spid="701" grpId="0" animBg="1"/>
      <p:bldP spid="702" grpId="0" animBg="1"/>
      <p:bldP spid="703" grpId="0" animBg="1"/>
      <p:bldP spid="704" grpId="0" animBg="1"/>
      <p:bldP spid="709" grpId="0"/>
      <p:bldP spid="710" grpId="0"/>
    </p:bldLst>
  </p:timing>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2364</Words>
  <Application>Microsoft Office PowerPoint</Application>
  <PresentationFormat>Custom</PresentationFormat>
  <Paragraphs>315</Paragraphs>
  <Slides>30</Slides>
  <Notes>26</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30</vt:i4>
      </vt:variant>
    </vt:vector>
  </HeadingPairs>
  <TitlesOfParts>
    <vt:vector size="47" baseType="lpstr">
      <vt:lpstr>Cooper Black</vt:lpstr>
      <vt:lpstr>Noto Sans Symbols</vt:lpstr>
      <vt:lpstr>Gill Sans</vt:lpstr>
      <vt:lpstr>Corben</vt:lpstr>
      <vt:lpstr>Cambria</vt:lpstr>
      <vt:lpstr>Arial</vt:lpstr>
      <vt:lpstr>Arial Black</vt:lpstr>
      <vt:lpstr>Open Sans</vt:lpstr>
      <vt:lpstr>Segoe UI</vt:lpstr>
      <vt:lpstr>Calibri</vt:lpstr>
      <vt:lpstr>Segoe UI Light</vt:lpstr>
      <vt:lpstr>Quattrocento Sans</vt:lpstr>
      <vt:lpstr>Office Theme</vt:lpstr>
      <vt:lpstr>2_Office Theme</vt:lpstr>
      <vt:lpstr>3_Office Theme</vt:lpstr>
      <vt:lpstr>1_Office Theme</vt:lpstr>
      <vt:lpstr>4_Office Theme</vt:lpstr>
      <vt:lpstr>SAP BTP ABAP  on Cloud / RAP  Training</vt:lpstr>
      <vt:lpstr>PowerPoint Presentation</vt:lpstr>
      <vt:lpstr>Agenda </vt:lpstr>
      <vt:lpstr>PowerPoint Presentation</vt:lpstr>
      <vt:lpstr>Who is this course for</vt:lpstr>
      <vt:lpstr>Course Outlook – 40 Hours</vt:lpstr>
      <vt:lpstr>Motivation- ABAP is evolving, are you?</vt:lpstr>
      <vt:lpstr>PowerPoint Presentation</vt:lpstr>
      <vt:lpstr>PowerPoint Presentation</vt:lpstr>
      <vt:lpstr>PowerPoint Presentation</vt:lpstr>
      <vt:lpstr>PowerPoint Presentation</vt:lpstr>
      <vt:lpstr>PowerPoint Presentation</vt:lpstr>
      <vt:lpstr>PowerPoint Presentation</vt:lpstr>
      <vt:lpstr>Environment, Subscriptions &amp; Instances</vt:lpstr>
      <vt:lpstr>Backing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22</cp:revision>
  <dcterms:created xsi:type="dcterms:W3CDTF">2023-10-03T21:33:12Z</dcterms:created>
  <dcterms:modified xsi:type="dcterms:W3CDTF">2024-06-11T10:58:52Z</dcterms:modified>
</cp:coreProperties>
</file>